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sldIdLst>
    <p:sldId id="302" r:id="rId2"/>
    <p:sldId id="313" r:id="rId3"/>
    <p:sldId id="303" r:id="rId4"/>
    <p:sldId id="304" r:id="rId5"/>
    <p:sldId id="305" r:id="rId6"/>
    <p:sldId id="306" r:id="rId7"/>
    <p:sldId id="307" r:id="rId8"/>
    <p:sldId id="309" r:id="rId9"/>
    <p:sldId id="311" r:id="rId10"/>
    <p:sldId id="310" r:id="rId11"/>
    <p:sldId id="308" r:id="rId12"/>
    <p:sldId id="312" r:id="rId13"/>
    <p:sldId id="314" r:id="rId14"/>
    <p:sldId id="316" r:id="rId15"/>
    <p:sldId id="317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00" autoAdjust="0"/>
  </p:normalViewPr>
  <p:slideViewPr>
    <p:cSldViewPr>
      <p:cViewPr varScale="1">
        <p:scale>
          <a:sx n="54" d="100"/>
          <a:sy n="54" d="100"/>
        </p:scale>
        <p:origin x="-10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51E8E36-F0B0-4246-985B-30AD9CBD154C}" type="datetimeFigureOut">
              <a:rPr lang="pt-BR"/>
              <a:pPr>
                <a:defRPr/>
              </a:pPr>
              <a:t>09/05/2017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BC5B60-7125-466B-91E2-C00BCE67B9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6D691-7361-4601-ACB6-12B9AEAE8DA4}" type="datetimeFigureOut">
              <a:rPr lang="pt-BR"/>
              <a:pPr>
                <a:defRPr/>
              </a:pPr>
              <a:t>09/05/2017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EB065-A4C8-4F92-BE38-97E74BF23B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511E4-770B-40E7-9612-9CBDC81EB6EC}" type="datetimeFigureOut">
              <a:rPr lang="pt-BR"/>
              <a:pPr>
                <a:defRPr/>
              </a:pPr>
              <a:t>09/05/2017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45839-09FC-4F47-BD95-E2510C1E6C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A78C5-A379-4DDD-9B24-713B2082F67E}" type="datetimeFigureOut">
              <a:rPr lang="pt-BR"/>
              <a:pPr>
                <a:defRPr/>
              </a:pPr>
              <a:t>09/05/2017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E8AAD-9BA2-4C19-976A-28B5DB7DE3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C56A1-FCB9-4EBC-A588-B6F3FA3B32CC}" type="datetimeFigureOut">
              <a:rPr lang="pt-BR"/>
              <a:pPr>
                <a:defRPr/>
              </a:pPr>
              <a:t>09/05/2017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7C869-5ED2-419F-ACDD-36EECF45A3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999E2-0BE4-4114-8FD3-75D60CDAFDFD}" type="datetimeFigureOut">
              <a:rPr lang="pt-BR"/>
              <a:pPr>
                <a:defRPr/>
              </a:pPr>
              <a:t>09/05/2017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96709-60A2-4C85-82C3-67FEAE8203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BBBD8-1924-414A-9B14-008F2B98F280}" type="datetimeFigureOut">
              <a:rPr lang="pt-BR"/>
              <a:pPr>
                <a:defRPr/>
              </a:pPr>
              <a:t>09/05/2017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72EAF-778B-43D9-ABEE-C41A0C061D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36349-374A-412C-B3E6-F7C7B8281A66}" type="datetimeFigureOut">
              <a:rPr lang="pt-BR"/>
              <a:pPr>
                <a:defRPr/>
              </a:pPr>
              <a:t>09/05/2017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757D-3870-4426-953C-127D3A4F89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1FB61-AFE8-4F0B-933E-993EFB682423}" type="datetimeFigureOut">
              <a:rPr lang="pt-BR"/>
              <a:pPr>
                <a:defRPr/>
              </a:pPr>
              <a:t>09/05/2017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41FF1-5072-4598-B3E3-B4FE3B5045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25B2E-AABD-4A10-9D2A-BC127AC4FE05}" type="datetimeFigureOut">
              <a:rPr lang="pt-BR"/>
              <a:pPr>
                <a:defRPr/>
              </a:pPr>
              <a:t>09/05/2017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2908-A700-4700-AD2E-0D9E85F0FC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7F3F9-7523-4E4A-B1C6-26906FBA806C}" type="datetimeFigureOut">
              <a:rPr lang="pt-BR"/>
              <a:pPr>
                <a:defRPr/>
              </a:pPr>
              <a:t>09/05/2017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F4239-A886-442B-9389-B34615264B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3CBB-EF8E-4B22-B41B-1AF7F371595F}" type="datetimeFigureOut">
              <a:rPr lang="pt-BR"/>
              <a:pPr>
                <a:defRPr/>
              </a:pPr>
              <a:t>09/05/2017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40645-2A32-4029-8146-F09E565416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9A26F2-E986-4D4E-BF1A-239918973321}" type="datetimeFigureOut">
              <a:rPr lang="pt-BR"/>
              <a:pPr>
                <a:defRPr/>
              </a:pPr>
              <a:t>09/05/2017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CBA91B-181F-4D22-8EEC-0DEFE55994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ivro aberto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lum bright="27000" contrast="1000"/>
          </a:blip>
          <a:stretch>
            <a:fillRect/>
          </a:stretch>
        </p:blipFill>
        <p:spPr bwMode="auto">
          <a:xfrm>
            <a:off x="2205038" y="188640"/>
            <a:ext cx="4733925" cy="9525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aixaDeTexto 8"/>
          <p:cNvSpPr txBox="1"/>
          <p:nvPr/>
        </p:nvSpPr>
        <p:spPr>
          <a:xfrm>
            <a:off x="-1404664" y="1700808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+mj-lt"/>
              </a:rPr>
              <a:t>“Enxergo poesia </a:t>
            </a:r>
          </a:p>
          <a:p>
            <a:pPr algn="ctr"/>
            <a:r>
              <a:rPr lang="pt-BR" sz="2400" b="1" dirty="0" smtClean="0">
                <a:latin typeface="+mj-lt"/>
              </a:rPr>
              <a:t> onde as vezes não há,</a:t>
            </a:r>
          </a:p>
          <a:p>
            <a:pPr algn="ctr"/>
            <a:r>
              <a:rPr lang="pt-BR" sz="2400" b="1" dirty="0" smtClean="0">
                <a:latin typeface="+mj-lt"/>
              </a:rPr>
              <a:t> Mas com a certeza</a:t>
            </a:r>
          </a:p>
          <a:p>
            <a:pPr algn="ctr"/>
            <a:r>
              <a:rPr lang="pt-BR" sz="2400" b="1" dirty="0" smtClean="0">
                <a:latin typeface="+mj-lt"/>
              </a:rPr>
              <a:t> de que a beleza da vida</a:t>
            </a:r>
          </a:p>
          <a:p>
            <a:pPr algn="ctr"/>
            <a:r>
              <a:rPr lang="pt-BR" sz="2400" b="1" dirty="0" smtClean="0">
                <a:latin typeface="+mj-lt"/>
              </a:rPr>
              <a:t> depende do nosso olhar”</a:t>
            </a:r>
          </a:p>
          <a:p>
            <a:r>
              <a:rPr lang="pt-BR" sz="2400" dirty="0" smtClean="0"/>
              <a:t>                                         Autor desconhecido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059832" y="5829071"/>
            <a:ext cx="6084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u="sng" dirty="0" smtClean="0">
                <a:solidFill>
                  <a:schemeClr val="bg2">
                    <a:lumMod val="25000"/>
                  </a:schemeClr>
                </a:solidFill>
              </a:rPr>
              <a:t>Supervisoras: </a:t>
            </a:r>
            <a:r>
              <a:rPr lang="pt-BR" b="1" i="1" u="sng" dirty="0" err="1" smtClean="0">
                <a:solidFill>
                  <a:schemeClr val="bg2">
                    <a:lumMod val="25000"/>
                  </a:schemeClr>
                </a:solidFill>
              </a:rPr>
              <a:t>Helenir</a:t>
            </a:r>
            <a:r>
              <a:rPr lang="pt-BR" b="1" i="1" u="sng" dirty="0" smtClean="0">
                <a:solidFill>
                  <a:schemeClr val="bg2">
                    <a:lumMod val="25000"/>
                  </a:schemeClr>
                </a:solidFill>
              </a:rPr>
              <a:t> e Rita </a:t>
            </a:r>
            <a:r>
              <a:rPr lang="pt-BR" b="1" i="1" u="sng" dirty="0" err="1" smtClean="0">
                <a:solidFill>
                  <a:schemeClr val="bg2">
                    <a:lumMod val="25000"/>
                  </a:schemeClr>
                </a:solidFill>
              </a:rPr>
              <a:t>Micheletti</a:t>
            </a:r>
            <a:endParaRPr lang="pt-BR" b="1" i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pt-BR" b="1" i="1" u="sng" dirty="0" smtClean="0">
                <a:solidFill>
                  <a:schemeClr val="bg2">
                    <a:lumMod val="25000"/>
                  </a:schemeClr>
                </a:solidFill>
              </a:rPr>
              <a:t>PCNP: </a:t>
            </a:r>
            <a:r>
              <a:rPr lang="pt-BR" b="1" i="1" u="sng" dirty="0" err="1" smtClean="0">
                <a:solidFill>
                  <a:schemeClr val="bg2">
                    <a:lumMod val="25000"/>
                  </a:schemeClr>
                </a:solidFill>
              </a:rPr>
              <a:t>Marcia</a:t>
            </a:r>
            <a:r>
              <a:rPr lang="pt-BR" b="1" i="1" u="sng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b="1" i="1" u="sng" dirty="0" err="1" smtClean="0">
                <a:solidFill>
                  <a:schemeClr val="bg2">
                    <a:lumMod val="25000"/>
                  </a:schemeClr>
                </a:solidFill>
              </a:rPr>
              <a:t>Battistini</a:t>
            </a:r>
            <a:endParaRPr lang="pt-BR" b="1" i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pt-BR" b="1" i="1" u="sng" dirty="0" smtClean="0">
                <a:solidFill>
                  <a:schemeClr val="bg2">
                    <a:lumMod val="25000"/>
                  </a:schemeClr>
                </a:solidFill>
              </a:rPr>
              <a:t>Analista Sociocultural: Adriana Soares</a:t>
            </a:r>
          </a:p>
          <a:p>
            <a:endParaRPr lang="pt-BR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3" descr="Educação-Infantil-Dicionário-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412875"/>
            <a:ext cx="3455987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CaixaDeTexto 4"/>
          <p:cNvSpPr txBox="1">
            <a:spLocks noChangeArrowheads="1"/>
          </p:cNvSpPr>
          <p:nvPr/>
        </p:nvSpPr>
        <p:spPr bwMode="auto">
          <a:xfrm>
            <a:off x="2484438" y="5229225"/>
            <a:ext cx="33829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800">
                <a:latin typeface="Calibri" pitchFamily="34" charset="0"/>
              </a:rPr>
              <a:t>Imagem:http://redes.moderna.com.br/tag/educacao-infantil/page/2/</a:t>
            </a:r>
          </a:p>
        </p:txBody>
      </p:sp>
      <p:sp>
        <p:nvSpPr>
          <p:cNvPr id="2052" name="CaixaDeTexto 4"/>
          <p:cNvSpPr txBox="1">
            <a:spLocks noChangeArrowheads="1"/>
          </p:cNvSpPr>
          <p:nvPr/>
        </p:nvSpPr>
        <p:spPr bwMode="auto">
          <a:xfrm>
            <a:off x="1835150" y="404813"/>
            <a:ext cx="49688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i="1"/>
              <a:t>PROJETO COMUNIDADE LEITORA</a:t>
            </a:r>
          </a:p>
        </p:txBody>
      </p:sp>
      <p:sp>
        <p:nvSpPr>
          <p:cNvPr id="2053" name="CaixaDeTexto 4"/>
          <p:cNvSpPr txBox="1">
            <a:spLocks noChangeArrowheads="1"/>
          </p:cNvSpPr>
          <p:nvPr/>
        </p:nvSpPr>
        <p:spPr bwMode="auto">
          <a:xfrm>
            <a:off x="3203575" y="5876925"/>
            <a:ext cx="568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2400"/>
              <a:t>“Um país se faz com homens e livros”  </a:t>
            </a:r>
          </a:p>
          <a:p>
            <a:pPr algn="r"/>
            <a:r>
              <a:rPr lang="pt-BR" sz="2400"/>
              <a:t>Monteiro Lobato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5038" y="404813"/>
            <a:ext cx="4733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 descr="Imagem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226" y="0"/>
            <a:ext cx="8977547" cy="685800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395536" y="260648"/>
            <a:ext cx="792088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/>
              <a:t>4º PASSO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 smtClean="0"/>
              <a:t>Definição de critérios de arranjo físico buscando a padronização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 smtClean="0"/>
              <a:t>Divisão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1" name="Texto explicativo em forma de nuvem 10"/>
          <p:cNvSpPr/>
          <p:nvPr/>
        </p:nvSpPr>
        <p:spPr>
          <a:xfrm>
            <a:off x="1908175" y="1700808"/>
            <a:ext cx="2016125" cy="973138"/>
          </a:xfrm>
          <a:prstGeom prst="cloud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rgbClr val="000000"/>
                </a:solidFill>
              </a:rPr>
              <a:t>Literatura Juvenil - LJ</a:t>
            </a:r>
          </a:p>
        </p:txBody>
      </p:sp>
      <p:sp>
        <p:nvSpPr>
          <p:cNvPr id="12" name="Texto explicativo em forma de nuvem 11"/>
          <p:cNvSpPr/>
          <p:nvPr/>
        </p:nvSpPr>
        <p:spPr>
          <a:xfrm>
            <a:off x="323528" y="2636912"/>
            <a:ext cx="2520280" cy="864096"/>
          </a:xfrm>
          <a:prstGeom prst="cloudCallou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rgbClr val="000000"/>
                </a:solidFill>
              </a:rPr>
              <a:t>Literatura Infantil - LI</a:t>
            </a:r>
          </a:p>
        </p:txBody>
      </p:sp>
      <p:sp>
        <p:nvSpPr>
          <p:cNvPr id="13" name="Texto explicativo em forma de nuvem 12"/>
          <p:cNvSpPr/>
          <p:nvPr/>
        </p:nvSpPr>
        <p:spPr>
          <a:xfrm>
            <a:off x="3635896" y="2311723"/>
            <a:ext cx="2232025" cy="757237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rgbClr val="000000"/>
                </a:solidFill>
              </a:rPr>
              <a:t>Literatura Brasileira - LB</a:t>
            </a:r>
          </a:p>
        </p:txBody>
      </p:sp>
      <p:sp>
        <p:nvSpPr>
          <p:cNvPr id="14" name="Texto explicativo em forma de nuvem 13"/>
          <p:cNvSpPr/>
          <p:nvPr/>
        </p:nvSpPr>
        <p:spPr>
          <a:xfrm>
            <a:off x="6012160" y="1591766"/>
            <a:ext cx="2303462" cy="973138"/>
          </a:xfrm>
          <a:prstGeom prst="cloud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rgbClr val="000000"/>
                </a:solidFill>
              </a:rPr>
              <a:t>Pedagógicos</a:t>
            </a:r>
          </a:p>
        </p:txBody>
      </p:sp>
      <p:sp>
        <p:nvSpPr>
          <p:cNvPr id="15" name="Texto explicativo em forma de nuvem 14"/>
          <p:cNvSpPr/>
          <p:nvPr/>
        </p:nvSpPr>
        <p:spPr>
          <a:xfrm>
            <a:off x="5436096" y="2780928"/>
            <a:ext cx="2735262" cy="936625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rgbClr val="000000"/>
                </a:solidFill>
              </a:rPr>
              <a:t>Literatura</a:t>
            </a:r>
          </a:p>
          <a:p>
            <a:pPr algn="ctr">
              <a:defRPr/>
            </a:pPr>
            <a:r>
              <a:rPr lang="pt-BR" dirty="0">
                <a:solidFill>
                  <a:srgbClr val="000000"/>
                </a:solidFill>
              </a:rPr>
              <a:t>Estrangeira - LE 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251520" y="40770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 smtClean="0"/>
              <a:t>Subdivisão</a:t>
            </a:r>
            <a:endParaRPr lang="pt-BR" dirty="0"/>
          </a:p>
        </p:txBody>
      </p:sp>
      <p:sp>
        <p:nvSpPr>
          <p:cNvPr id="17" name="Texto explicativo em forma de nuvem 16"/>
          <p:cNvSpPr/>
          <p:nvPr/>
        </p:nvSpPr>
        <p:spPr>
          <a:xfrm>
            <a:off x="755576" y="5120608"/>
            <a:ext cx="1872208" cy="612648"/>
          </a:xfrm>
          <a:prstGeom prst="cloudCallou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rgbClr val="000000"/>
                </a:solidFill>
              </a:rPr>
              <a:t>Crônicas</a:t>
            </a:r>
          </a:p>
        </p:txBody>
      </p:sp>
      <p:sp>
        <p:nvSpPr>
          <p:cNvPr id="18" name="Texto explicativo em forma de nuvem 17"/>
          <p:cNvSpPr/>
          <p:nvPr/>
        </p:nvSpPr>
        <p:spPr>
          <a:xfrm>
            <a:off x="2699792" y="4616552"/>
            <a:ext cx="1800200" cy="612648"/>
          </a:xfrm>
          <a:prstGeom prst="cloudCallou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Romance</a:t>
            </a:r>
          </a:p>
        </p:txBody>
      </p:sp>
      <p:sp>
        <p:nvSpPr>
          <p:cNvPr id="19" name="Texto explicativo em forma de nuvem 18"/>
          <p:cNvSpPr/>
          <p:nvPr/>
        </p:nvSpPr>
        <p:spPr>
          <a:xfrm>
            <a:off x="3275856" y="5768680"/>
            <a:ext cx="2088232" cy="612648"/>
          </a:xfrm>
          <a:prstGeom prst="cloudCallout">
            <a:avLst/>
          </a:prstGeom>
        </p:spPr>
        <p:style>
          <a:lnRef idx="2">
            <a:schemeClr val="accent3">
              <a:shade val="50000"/>
            </a:schemeClr>
          </a:lnRef>
          <a:fillRef idx="1002">
            <a:schemeClr val="lt2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rgbClr val="000000"/>
                </a:solidFill>
              </a:rPr>
              <a:t>Novela</a:t>
            </a:r>
          </a:p>
        </p:txBody>
      </p:sp>
      <p:sp>
        <p:nvSpPr>
          <p:cNvPr id="20" name="Texto explicativo em forma de nuvem 19"/>
          <p:cNvSpPr/>
          <p:nvPr/>
        </p:nvSpPr>
        <p:spPr>
          <a:xfrm>
            <a:off x="5003576" y="4904457"/>
            <a:ext cx="1944688" cy="61277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rgbClr val="000000"/>
                </a:solidFill>
              </a:rPr>
              <a:t>Poesia</a:t>
            </a:r>
          </a:p>
        </p:txBody>
      </p:sp>
      <p:sp>
        <p:nvSpPr>
          <p:cNvPr id="21" name="Texto explicativo em forma de nuvem 20"/>
          <p:cNvSpPr/>
          <p:nvPr/>
        </p:nvSpPr>
        <p:spPr>
          <a:xfrm>
            <a:off x="6588323" y="5553075"/>
            <a:ext cx="2016125" cy="612775"/>
          </a:xfrm>
          <a:prstGeom prst="cloud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Contos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3" descr="Educação-Infantil-Dicionário-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412875"/>
            <a:ext cx="3455987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CaixaDeTexto 4"/>
          <p:cNvSpPr txBox="1">
            <a:spLocks noChangeArrowheads="1"/>
          </p:cNvSpPr>
          <p:nvPr/>
        </p:nvSpPr>
        <p:spPr bwMode="auto">
          <a:xfrm>
            <a:off x="2484438" y="5229225"/>
            <a:ext cx="33829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800">
                <a:latin typeface="Calibri" pitchFamily="34" charset="0"/>
              </a:rPr>
              <a:t>Imagem:http://redes.moderna.com.br/tag/educacao-infantil/page/2/</a:t>
            </a:r>
          </a:p>
        </p:txBody>
      </p:sp>
      <p:sp>
        <p:nvSpPr>
          <p:cNvPr id="2052" name="CaixaDeTexto 4"/>
          <p:cNvSpPr txBox="1">
            <a:spLocks noChangeArrowheads="1"/>
          </p:cNvSpPr>
          <p:nvPr/>
        </p:nvSpPr>
        <p:spPr bwMode="auto">
          <a:xfrm>
            <a:off x="1835150" y="404813"/>
            <a:ext cx="49688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i="1"/>
              <a:t>PROJETO COMUNIDADE LEITORA</a:t>
            </a:r>
          </a:p>
        </p:txBody>
      </p:sp>
      <p:sp>
        <p:nvSpPr>
          <p:cNvPr id="2053" name="CaixaDeTexto 4"/>
          <p:cNvSpPr txBox="1">
            <a:spLocks noChangeArrowheads="1"/>
          </p:cNvSpPr>
          <p:nvPr/>
        </p:nvSpPr>
        <p:spPr bwMode="auto">
          <a:xfrm>
            <a:off x="3203575" y="5876925"/>
            <a:ext cx="568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2400"/>
              <a:t>“Um país se faz com homens e livros”  </a:t>
            </a:r>
          </a:p>
          <a:p>
            <a:pPr algn="r"/>
            <a:r>
              <a:rPr lang="pt-BR" sz="2400"/>
              <a:t>Monteiro Lobato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5038" y="404813"/>
            <a:ext cx="4733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 descr="Imagem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226" y="0"/>
            <a:ext cx="8977547" cy="685800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395536" y="260648"/>
            <a:ext cx="842493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err="1" smtClean="0"/>
              <a:t>Infoprisma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000" dirty="0" smtClean="0"/>
              <a:t>Sistema Informatizado para Inclusão do Acervos das Bibliotecas das</a:t>
            </a:r>
          </a:p>
          <a:p>
            <a:r>
              <a:rPr lang="pt-BR" sz="2000" dirty="0" err="1" smtClean="0"/>
              <a:t>DEs</a:t>
            </a:r>
            <a:r>
              <a:rPr lang="pt-BR" sz="2000" dirty="0" smtClean="0"/>
              <a:t> e das Salas de Leitura das Escolas</a:t>
            </a:r>
          </a:p>
          <a:p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Necessário: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000" dirty="0" smtClean="0"/>
              <a:t>- Computador</a:t>
            </a:r>
          </a:p>
          <a:p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- Acesso a rede</a:t>
            </a:r>
          </a:p>
          <a:p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- Impressora 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3" descr="Educação-Infantil-Dicionário-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412875"/>
            <a:ext cx="3455987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CaixaDeTexto 4"/>
          <p:cNvSpPr txBox="1">
            <a:spLocks noChangeArrowheads="1"/>
          </p:cNvSpPr>
          <p:nvPr/>
        </p:nvSpPr>
        <p:spPr bwMode="auto">
          <a:xfrm>
            <a:off x="2484438" y="5229225"/>
            <a:ext cx="33829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800">
                <a:latin typeface="Calibri" pitchFamily="34" charset="0"/>
              </a:rPr>
              <a:t>Imagem:http://redes.moderna.com.br/tag/educacao-infantil/page/2/</a:t>
            </a:r>
          </a:p>
        </p:txBody>
      </p:sp>
      <p:sp>
        <p:nvSpPr>
          <p:cNvPr id="2052" name="CaixaDeTexto 4"/>
          <p:cNvSpPr txBox="1">
            <a:spLocks noChangeArrowheads="1"/>
          </p:cNvSpPr>
          <p:nvPr/>
        </p:nvSpPr>
        <p:spPr bwMode="auto">
          <a:xfrm>
            <a:off x="1835150" y="404813"/>
            <a:ext cx="49688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i="1"/>
              <a:t>PROJETO COMUNIDADE LEITORA</a:t>
            </a:r>
          </a:p>
        </p:txBody>
      </p:sp>
      <p:sp>
        <p:nvSpPr>
          <p:cNvPr id="2053" name="CaixaDeTexto 4"/>
          <p:cNvSpPr txBox="1">
            <a:spLocks noChangeArrowheads="1"/>
          </p:cNvSpPr>
          <p:nvPr/>
        </p:nvSpPr>
        <p:spPr bwMode="auto">
          <a:xfrm>
            <a:off x="3203575" y="5876925"/>
            <a:ext cx="568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2400"/>
              <a:t>“Um país se faz com homens e livros”  </a:t>
            </a:r>
          </a:p>
          <a:p>
            <a:pPr algn="r"/>
            <a:r>
              <a:rPr lang="pt-BR" sz="2400"/>
              <a:t>Monteiro Lobato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5038" y="404813"/>
            <a:ext cx="4733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 descr="Imagem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226" y="0"/>
            <a:ext cx="8977547" cy="6858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67544" y="404664"/>
            <a:ext cx="813690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Escolas com o acesso ao </a:t>
            </a:r>
            <a:r>
              <a:rPr lang="pt-BR" sz="3600" dirty="0" err="1" smtClean="0"/>
              <a:t>Infoprisma</a:t>
            </a:r>
            <a:r>
              <a:rPr lang="pt-BR" sz="3600" dirty="0" smtClean="0"/>
              <a:t>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2400" dirty="0" err="1" smtClean="0"/>
              <a:t>E.E.</a:t>
            </a:r>
            <a:r>
              <a:rPr lang="pt-BR" sz="2400" dirty="0" smtClean="0"/>
              <a:t> </a:t>
            </a:r>
            <a:r>
              <a:rPr lang="pt-BR" sz="2400" dirty="0" err="1" smtClean="0"/>
              <a:t>Profº</a:t>
            </a:r>
            <a:r>
              <a:rPr lang="pt-BR" sz="2400" dirty="0" smtClean="0"/>
              <a:t> Amadeu </a:t>
            </a:r>
            <a:r>
              <a:rPr lang="pt-BR" sz="2400" dirty="0" err="1" smtClean="0"/>
              <a:t>Oliverio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err="1" smtClean="0"/>
              <a:t>E.E.</a:t>
            </a:r>
            <a:r>
              <a:rPr lang="pt-BR" sz="2400" dirty="0" smtClean="0"/>
              <a:t> </a:t>
            </a:r>
            <a:r>
              <a:rPr lang="pt-BR" sz="2400" dirty="0" err="1" smtClean="0"/>
              <a:t>Profº</a:t>
            </a:r>
            <a:r>
              <a:rPr lang="pt-BR" sz="2400" dirty="0" smtClean="0"/>
              <a:t> Carlos </a:t>
            </a:r>
            <a:r>
              <a:rPr lang="pt-BR" sz="2400" dirty="0" err="1" smtClean="0"/>
              <a:t>Pezzolo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err="1" smtClean="0"/>
              <a:t>E.E.</a:t>
            </a:r>
            <a:r>
              <a:rPr lang="pt-BR" sz="2400" dirty="0" smtClean="0"/>
              <a:t> </a:t>
            </a:r>
            <a:r>
              <a:rPr lang="pt-BR" sz="2400" dirty="0" err="1" smtClean="0"/>
              <a:t>Profª</a:t>
            </a:r>
            <a:r>
              <a:rPr lang="pt-BR" sz="2400" dirty="0" smtClean="0"/>
              <a:t> </a:t>
            </a:r>
            <a:r>
              <a:rPr lang="pt-BR" sz="2400" dirty="0" err="1" smtClean="0"/>
              <a:t>Nail</a:t>
            </a:r>
            <a:r>
              <a:rPr lang="pt-BR" sz="2400" dirty="0" smtClean="0"/>
              <a:t> Franco de Mello </a:t>
            </a:r>
            <a:r>
              <a:rPr lang="pt-BR" sz="2400" dirty="0" err="1" smtClean="0"/>
              <a:t>Boni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err="1" smtClean="0"/>
              <a:t>E.E.</a:t>
            </a:r>
            <a:r>
              <a:rPr lang="pt-BR" sz="2400" dirty="0" smtClean="0"/>
              <a:t> </a:t>
            </a:r>
            <a:r>
              <a:rPr lang="pt-BR" sz="2400" dirty="0" err="1" smtClean="0"/>
              <a:t>Profº</a:t>
            </a:r>
            <a:r>
              <a:rPr lang="pt-BR" sz="2400" dirty="0" smtClean="0"/>
              <a:t> Sérgio Vieira de Mello Diplomata</a:t>
            </a:r>
          </a:p>
          <a:p>
            <a:endParaRPr lang="pt-BR" sz="2400" dirty="0" smtClean="0"/>
          </a:p>
          <a:p>
            <a:r>
              <a:rPr lang="pt-BR" sz="2400" dirty="0" err="1" smtClean="0"/>
              <a:t>E.E.</a:t>
            </a:r>
            <a:r>
              <a:rPr lang="pt-BR" sz="2400" dirty="0" smtClean="0"/>
              <a:t> Tereza Delta</a:t>
            </a:r>
          </a:p>
          <a:p>
            <a:endParaRPr lang="pt-BR" sz="2400" dirty="0" smtClean="0"/>
          </a:p>
          <a:p>
            <a:r>
              <a:rPr lang="pt-BR" sz="2400" dirty="0" err="1" smtClean="0"/>
              <a:t>E.E.</a:t>
            </a:r>
            <a:r>
              <a:rPr lang="pt-BR" sz="2400" dirty="0" smtClean="0"/>
              <a:t> </a:t>
            </a:r>
            <a:r>
              <a:rPr lang="pt-BR" sz="2400" dirty="0" err="1" smtClean="0"/>
              <a:t>Profº</a:t>
            </a:r>
            <a:r>
              <a:rPr lang="pt-BR" sz="2400" dirty="0" smtClean="0"/>
              <a:t> Walker da Costa Barbosa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3" descr="Educação-Infantil-Dicionário-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412875"/>
            <a:ext cx="3455987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CaixaDeTexto 4"/>
          <p:cNvSpPr txBox="1">
            <a:spLocks noChangeArrowheads="1"/>
          </p:cNvSpPr>
          <p:nvPr/>
        </p:nvSpPr>
        <p:spPr bwMode="auto">
          <a:xfrm>
            <a:off x="2484438" y="5229225"/>
            <a:ext cx="33829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800">
                <a:latin typeface="Calibri" pitchFamily="34" charset="0"/>
              </a:rPr>
              <a:t>Imagem:http://redes.moderna.com.br/tag/educacao-infantil/page/2/</a:t>
            </a:r>
          </a:p>
        </p:txBody>
      </p:sp>
      <p:sp>
        <p:nvSpPr>
          <p:cNvPr id="2052" name="CaixaDeTexto 4"/>
          <p:cNvSpPr txBox="1">
            <a:spLocks noChangeArrowheads="1"/>
          </p:cNvSpPr>
          <p:nvPr/>
        </p:nvSpPr>
        <p:spPr bwMode="auto">
          <a:xfrm>
            <a:off x="1835150" y="404813"/>
            <a:ext cx="49688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i="1"/>
              <a:t>PROJETO COMUNIDADE LEITORA</a:t>
            </a:r>
          </a:p>
        </p:txBody>
      </p:sp>
      <p:sp>
        <p:nvSpPr>
          <p:cNvPr id="2053" name="CaixaDeTexto 4"/>
          <p:cNvSpPr txBox="1">
            <a:spLocks noChangeArrowheads="1"/>
          </p:cNvSpPr>
          <p:nvPr/>
        </p:nvSpPr>
        <p:spPr bwMode="auto">
          <a:xfrm>
            <a:off x="3203575" y="5876925"/>
            <a:ext cx="568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2400"/>
              <a:t>“Um país se faz com homens e livros”  </a:t>
            </a:r>
          </a:p>
          <a:p>
            <a:pPr algn="r"/>
            <a:r>
              <a:rPr lang="pt-BR" sz="2400"/>
              <a:t>Monteiro Lobato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5038" y="404813"/>
            <a:ext cx="4733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 descr="Imagem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11560" y="764704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smtClean="0">
                <a:latin typeface="Arial" pitchFamily="34" charset="0"/>
                <a:cs typeface="Arial" pitchFamily="34" charset="0"/>
              </a:rPr>
              <a:t>Hora de </a:t>
            </a:r>
            <a:r>
              <a:rPr lang="pt-BR" sz="6000" dirty="0" smtClean="0">
                <a:latin typeface="Arial" pitchFamily="34" charset="0"/>
                <a:cs typeface="Arial" pitchFamily="34" charset="0"/>
              </a:rPr>
              <a:t>compartilhar...</a:t>
            </a:r>
            <a:endParaRPr lang="pt-BR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475656" y="2564904"/>
            <a:ext cx="68407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</a:rPr>
              <a:t>Descreva como é a organização do Acervo da Sala de Leitura onde atua</a:t>
            </a:r>
            <a:endParaRPr lang="pt-BR" sz="4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3" descr="Educação-Infantil-Dicionário-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412875"/>
            <a:ext cx="3455987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CaixaDeTexto 4"/>
          <p:cNvSpPr txBox="1">
            <a:spLocks noChangeArrowheads="1"/>
          </p:cNvSpPr>
          <p:nvPr/>
        </p:nvSpPr>
        <p:spPr bwMode="auto">
          <a:xfrm>
            <a:off x="2484438" y="5229225"/>
            <a:ext cx="33829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800">
                <a:latin typeface="Calibri" pitchFamily="34" charset="0"/>
              </a:rPr>
              <a:t>Imagem:http://redes.moderna.com.br/tag/educacao-infantil/page/2/</a:t>
            </a:r>
          </a:p>
        </p:txBody>
      </p:sp>
      <p:sp>
        <p:nvSpPr>
          <p:cNvPr id="2052" name="CaixaDeTexto 4"/>
          <p:cNvSpPr txBox="1">
            <a:spLocks noChangeArrowheads="1"/>
          </p:cNvSpPr>
          <p:nvPr/>
        </p:nvSpPr>
        <p:spPr bwMode="auto">
          <a:xfrm>
            <a:off x="1835150" y="404813"/>
            <a:ext cx="49688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i="1"/>
              <a:t>PROJETO COMUNIDADE LEITORA</a:t>
            </a:r>
          </a:p>
        </p:txBody>
      </p:sp>
      <p:sp>
        <p:nvSpPr>
          <p:cNvPr id="2053" name="CaixaDeTexto 4"/>
          <p:cNvSpPr txBox="1">
            <a:spLocks noChangeArrowheads="1"/>
          </p:cNvSpPr>
          <p:nvPr/>
        </p:nvSpPr>
        <p:spPr bwMode="auto">
          <a:xfrm>
            <a:off x="3203575" y="5876925"/>
            <a:ext cx="568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2400"/>
              <a:t>“Um país se faz com homens e livros”  </a:t>
            </a:r>
          </a:p>
          <a:p>
            <a:pPr algn="r"/>
            <a:r>
              <a:rPr lang="pt-BR" sz="2400"/>
              <a:t>Monteiro Lobato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5038" y="404813"/>
            <a:ext cx="4733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 descr="Imagem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11560" y="764704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Arial" pitchFamily="34" charset="0"/>
                <a:cs typeface="Arial" pitchFamily="34" charset="0"/>
              </a:rPr>
              <a:t>Dúvidas, sugestões, solicitações...</a:t>
            </a:r>
            <a:endParaRPr lang="pt-BR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9552" y="3854658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</a:rPr>
              <a:t>desbcbib@educacao.sp.gov.br</a:t>
            </a:r>
            <a:endParaRPr lang="pt-BR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915816" y="5373217"/>
            <a:ext cx="58326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dirty="0" smtClean="0">
                <a:solidFill>
                  <a:srgbClr val="7030A0"/>
                </a:solidFill>
              </a:rPr>
              <a:t>Obrigada!!</a:t>
            </a:r>
            <a:endParaRPr lang="pt-BR" sz="8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3" descr="Educação-Infantil-Dicionário-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412875"/>
            <a:ext cx="3455987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CaixaDeTexto 4"/>
          <p:cNvSpPr txBox="1">
            <a:spLocks noChangeArrowheads="1"/>
          </p:cNvSpPr>
          <p:nvPr/>
        </p:nvSpPr>
        <p:spPr bwMode="auto">
          <a:xfrm>
            <a:off x="2484438" y="5229225"/>
            <a:ext cx="33829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800">
                <a:latin typeface="Calibri" pitchFamily="34" charset="0"/>
              </a:rPr>
              <a:t>Imagem:http://redes.moderna.com.br/tag/educacao-infantil/page/2/</a:t>
            </a:r>
          </a:p>
        </p:txBody>
      </p:sp>
      <p:sp>
        <p:nvSpPr>
          <p:cNvPr id="2052" name="CaixaDeTexto 4"/>
          <p:cNvSpPr txBox="1">
            <a:spLocks noChangeArrowheads="1"/>
          </p:cNvSpPr>
          <p:nvPr/>
        </p:nvSpPr>
        <p:spPr bwMode="auto">
          <a:xfrm>
            <a:off x="1835150" y="404813"/>
            <a:ext cx="49688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i="1"/>
              <a:t>PROJETO COMUNIDADE LEITORA</a:t>
            </a:r>
          </a:p>
        </p:txBody>
      </p:sp>
      <p:sp>
        <p:nvSpPr>
          <p:cNvPr id="2053" name="CaixaDeTexto 4"/>
          <p:cNvSpPr txBox="1">
            <a:spLocks noChangeArrowheads="1"/>
          </p:cNvSpPr>
          <p:nvPr/>
        </p:nvSpPr>
        <p:spPr bwMode="auto">
          <a:xfrm>
            <a:off x="3203575" y="5876925"/>
            <a:ext cx="568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2400"/>
              <a:t>“Um país se faz com homens e livros”  </a:t>
            </a:r>
          </a:p>
          <a:p>
            <a:pPr algn="r"/>
            <a:r>
              <a:rPr lang="pt-BR" sz="2400"/>
              <a:t>Monteiro Lobato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5038" y="404813"/>
            <a:ext cx="4733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 descr="Imagem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39552" y="3854658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</a:rPr>
              <a:t>desbcbib@educacao.sp.gov.br</a:t>
            </a:r>
            <a:endParaRPr lang="pt-BR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" name="Imagem 9" descr="sorriso1-capa-facebook-1024x54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36512" y="-100107"/>
            <a:ext cx="9180512" cy="69581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3" descr="Educação-Infantil-Dicionário-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412875"/>
            <a:ext cx="3455987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CaixaDeTexto 4"/>
          <p:cNvSpPr txBox="1">
            <a:spLocks noChangeArrowheads="1"/>
          </p:cNvSpPr>
          <p:nvPr/>
        </p:nvSpPr>
        <p:spPr bwMode="auto">
          <a:xfrm>
            <a:off x="2484438" y="5229225"/>
            <a:ext cx="33829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800">
                <a:latin typeface="Calibri" pitchFamily="34" charset="0"/>
              </a:rPr>
              <a:t>Imagem:http://redes.moderna.com.br/tag/educacao-infantil/page/2/</a:t>
            </a:r>
          </a:p>
        </p:txBody>
      </p:sp>
      <p:sp>
        <p:nvSpPr>
          <p:cNvPr id="2052" name="CaixaDeTexto 4"/>
          <p:cNvSpPr txBox="1">
            <a:spLocks noChangeArrowheads="1"/>
          </p:cNvSpPr>
          <p:nvPr/>
        </p:nvSpPr>
        <p:spPr bwMode="auto">
          <a:xfrm>
            <a:off x="1835150" y="404813"/>
            <a:ext cx="49688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i="1"/>
              <a:t>PROJETO COMUNIDADE LEITORA</a:t>
            </a:r>
          </a:p>
        </p:txBody>
      </p:sp>
      <p:sp>
        <p:nvSpPr>
          <p:cNvPr id="2053" name="CaixaDeTexto 4"/>
          <p:cNvSpPr txBox="1">
            <a:spLocks noChangeArrowheads="1"/>
          </p:cNvSpPr>
          <p:nvPr/>
        </p:nvSpPr>
        <p:spPr bwMode="auto">
          <a:xfrm>
            <a:off x="3203575" y="5876925"/>
            <a:ext cx="568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2400"/>
              <a:t>“Um país se faz com homens e livros”  </a:t>
            </a:r>
          </a:p>
          <a:p>
            <a:pPr algn="r"/>
            <a:r>
              <a:rPr lang="pt-BR" sz="2400"/>
              <a:t>Monteiro Lobato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5038" y="404813"/>
            <a:ext cx="4733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 descr="Imagem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39552" y="980728"/>
            <a:ext cx="8280920" cy="1323439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r>
              <a:rPr lang="pt-BR" sz="8000" dirty="0" smtClean="0"/>
              <a:t>Quem sou eu?</a:t>
            </a:r>
            <a:endParaRPr lang="pt-BR" sz="8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691680" y="2564904"/>
            <a:ext cx="5976664" cy="740405"/>
          </a:xfrm>
          <a:prstGeom prst="rect">
            <a:avLst/>
          </a:prstGeom>
          <a:noFill/>
        </p:spPr>
        <p:txBody>
          <a:bodyPr wrap="square" rtlCol="0">
            <a:prstTxWarp prst="textDeflateTop">
              <a:avLst/>
            </a:prstTxWarp>
            <a:spAutoFit/>
          </a:bodyPr>
          <a:lstStyle/>
          <a:p>
            <a:r>
              <a:rPr lang="pt-BR" sz="2400" b="1" dirty="0" smtClean="0">
                <a:solidFill>
                  <a:schemeClr val="bg2">
                    <a:lumMod val="50000"/>
                  </a:schemeClr>
                </a:solidFill>
              </a:rPr>
              <a:t>Quem você é na essência?</a:t>
            </a:r>
            <a:endParaRPr lang="pt-BR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195736" y="5589240"/>
            <a:ext cx="6840760" cy="864096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pt-BR" sz="2400" b="1" dirty="0" smtClean="0">
                <a:solidFill>
                  <a:srgbClr val="7030A0"/>
                </a:solidFill>
              </a:rPr>
              <a:t>Qual legado quer deixar para o mundo?</a:t>
            </a:r>
            <a:endParaRPr lang="pt-BR" sz="2400" dirty="0">
              <a:solidFill>
                <a:srgbClr val="7030A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27584" y="4058488"/>
            <a:ext cx="6984776" cy="954688"/>
          </a:xfrm>
          <a:prstGeom prst="rect">
            <a:avLst/>
          </a:prstGeom>
          <a:noFill/>
        </p:spPr>
        <p:txBody>
          <a:bodyPr wrap="square" rtlCol="0">
            <a:prstTxWarp prst="textInflateTop">
              <a:avLst/>
            </a:prstTxWarp>
            <a:spAutoFit/>
          </a:bodyPr>
          <a:lstStyle/>
          <a:p>
            <a:r>
              <a:rPr lang="pt-BR" sz="2400" b="1" dirty="0" smtClean="0">
                <a:solidFill>
                  <a:schemeClr val="accent6"/>
                </a:solidFill>
              </a:rPr>
              <a:t>Qual seu propósito de vida?</a:t>
            </a:r>
            <a:endParaRPr lang="pt-BR" sz="2400" dirty="0" smtClean="0">
              <a:solidFill>
                <a:schemeClr val="accent6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3" descr="Educação-Infantil-Dicionário-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412875"/>
            <a:ext cx="3455987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CaixaDeTexto 4"/>
          <p:cNvSpPr txBox="1">
            <a:spLocks noChangeArrowheads="1"/>
          </p:cNvSpPr>
          <p:nvPr/>
        </p:nvSpPr>
        <p:spPr bwMode="auto">
          <a:xfrm>
            <a:off x="2484438" y="5229225"/>
            <a:ext cx="33829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800">
                <a:latin typeface="Calibri" pitchFamily="34" charset="0"/>
              </a:rPr>
              <a:t>Imagem:http://redes.moderna.com.br/tag/educacao-infantil/page/2/</a:t>
            </a:r>
          </a:p>
        </p:txBody>
      </p:sp>
      <p:sp>
        <p:nvSpPr>
          <p:cNvPr id="2052" name="CaixaDeTexto 4"/>
          <p:cNvSpPr txBox="1">
            <a:spLocks noChangeArrowheads="1"/>
          </p:cNvSpPr>
          <p:nvPr/>
        </p:nvSpPr>
        <p:spPr bwMode="auto">
          <a:xfrm>
            <a:off x="1835150" y="404813"/>
            <a:ext cx="49688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i="1"/>
              <a:t>PROJETO COMUNIDADE LEITORA</a:t>
            </a:r>
          </a:p>
        </p:txBody>
      </p:sp>
      <p:sp>
        <p:nvSpPr>
          <p:cNvPr id="2053" name="CaixaDeTexto 4"/>
          <p:cNvSpPr txBox="1">
            <a:spLocks noChangeArrowheads="1"/>
          </p:cNvSpPr>
          <p:nvPr/>
        </p:nvSpPr>
        <p:spPr bwMode="auto">
          <a:xfrm>
            <a:off x="3203575" y="5876925"/>
            <a:ext cx="568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2400"/>
              <a:t>“Um país se faz com homens e livros”  </a:t>
            </a:r>
          </a:p>
          <a:p>
            <a:pPr algn="r"/>
            <a:r>
              <a:rPr lang="pt-BR" sz="2400"/>
              <a:t>Monteiro Lobato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5038" y="404813"/>
            <a:ext cx="4733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 descr="Imagem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226" y="0"/>
            <a:ext cx="8977547" cy="685800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971600" y="818123"/>
            <a:ext cx="770485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/>
              <a:t>O </a:t>
            </a:r>
            <a:r>
              <a:rPr lang="pt-BR" sz="2400" b="1" dirty="0" smtClean="0"/>
              <a:t>cargo de Analista Sociocultural foi criado no quadro da Secretaria da Educação conforme a Lei 14.690 de 2012 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/>
              <a:t>O Analista Sociocultural  atua:</a:t>
            </a:r>
            <a:endParaRPr lang="pt-BR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/>
              <a:t>                   </a:t>
            </a:r>
            <a:r>
              <a:rPr lang="pt-BR" sz="2400" b="1" dirty="0">
                <a:solidFill>
                  <a:srgbClr val="002060"/>
                </a:solidFill>
              </a:rPr>
              <a:t>SOB a Orientação do CRE Mario Covas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solidFill>
                <a:srgbClr val="00206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b="1" dirty="0">
              <a:solidFill>
                <a:srgbClr val="00206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rgbClr val="002060"/>
                </a:solidFill>
              </a:rPr>
              <a:t>EM PARCERIA com os responsáveis pelo Programa Sala de Leitura na Diretoria de Ensino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rgbClr val="002060"/>
                </a:solidFill>
              </a:rPr>
              <a:t>→ PCNP e Supervisor de Ensino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3" descr="Educação-Infantil-Dicionário-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412875"/>
            <a:ext cx="3455987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CaixaDeTexto 4"/>
          <p:cNvSpPr txBox="1">
            <a:spLocks noChangeArrowheads="1"/>
          </p:cNvSpPr>
          <p:nvPr/>
        </p:nvSpPr>
        <p:spPr bwMode="auto">
          <a:xfrm>
            <a:off x="2484438" y="5229225"/>
            <a:ext cx="33829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800">
                <a:latin typeface="Calibri" pitchFamily="34" charset="0"/>
              </a:rPr>
              <a:t>Imagem:http://redes.moderna.com.br/tag/educacao-infantil/page/2/</a:t>
            </a:r>
          </a:p>
        </p:txBody>
      </p:sp>
      <p:sp>
        <p:nvSpPr>
          <p:cNvPr id="2052" name="CaixaDeTexto 4"/>
          <p:cNvSpPr txBox="1">
            <a:spLocks noChangeArrowheads="1"/>
          </p:cNvSpPr>
          <p:nvPr/>
        </p:nvSpPr>
        <p:spPr bwMode="auto">
          <a:xfrm>
            <a:off x="1835150" y="404813"/>
            <a:ext cx="49688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i="1"/>
              <a:t>PROJETO COMUNIDADE LEITORA</a:t>
            </a:r>
          </a:p>
        </p:txBody>
      </p:sp>
      <p:sp>
        <p:nvSpPr>
          <p:cNvPr id="2053" name="CaixaDeTexto 4"/>
          <p:cNvSpPr txBox="1">
            <a:spLocks noChangeArrowheads="1"/>
          </p:cNvSpPr>
          <p:nvPr/>
        </p:nvSpPr>
        <p:spPr bwMode="auto">
          <a:xfrm>
            <a:off x="3203575" y="5876925"/>
            <a:ext cx="568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2400"/>
              <a:t>“Um país se faz com homens e livros”  </a:t>
            </a:r>
          </a:p>
          <a:p>
            <a:pPr algn="r"/>
            <a:r>
              <a:rPr lang="pt-BR" sz="2400"/>
              <a:t>Monteiro Lobato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5038" y="404813"/>
            <a:ext cx="4733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 descr="Imagem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226" y="0"/>
            <a:ext cx="8977547" cy="685800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539552" y="764704"/>
            <a:ext cx="828092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N</a:t>
            </a:r>
            <a:r>
              <a:rPr lang="pt-BR" sz="2400" b="1" dirty="0" smtClean="0"/>
              <a:t>a Diretoria de Ensino → Biblioteca</a:t>
            </a:r>
          </a:p>
          <a:p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pt-BR" sz="2400" b="1" dirty="0" smtClean="0"/>
              <a:t>Nas escolas → Salas de Leitura</a:t>
            </a:r>
          </a:p>
          <a:p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 Faz a  mediação de questões relacionadas ao espaço físico, mobiliário,  acervo, equipamentos, conectividade, serviços prestados e Kits de organização.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/>
              <a:t> </a:t>
            </a: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Orientação Técnica para os professores das Salas de Leitura quanto </a:t>
            </a:r>
            <a:r>
              <a:rPr lang="pt-BR" sz="2000" dirty="0" smtClean="0">
                <a:solidFill>
                  <a:schemeClr val="bg2">
                    <a:lumMod val="25000"/>
                  </a:schemeClr>
                </a:solidFill>
              </a:rPr>
              <a:t>a Organização no </a:t>
            </a: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âmbito de sua competência.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/>
              <a:t> </a:t>
            </a: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Acompanha a inclusão de dados no Sistema </a:t>
            </a:r>
            <a:r>
              <a:rPr lang="pt-BR" sz="2000" dirty="0" err="1">
                <a:solidFill>
                  <a:schemeClr val="bg2">
                    <a:lumMod val="25000"/>
                  </a:schemeClr>
                </a:solidFill>
              </a:rPr>
              <a:t>InfoPrisma</a:t>
            </a: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endParaRPr lang="pt-BR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3" descr="Educação-Infantil-Dicionário-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412875"/>
            <a:ext cx="3455987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CaixaDeTexto 4"/>
          <p:cNvSpPr txBox="1">
            <a:spLocks noChangeArrowheads="1"/>
          </p:cNvSpPr>
          <p:nvPr/>
        </p:nvSpPr>
        <p:spPr bwMode="auto">
          <a:xfrm>
            <a:off x="2484438" y="5229225"/>
            <a:ext cx="33829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800">
                <a:latin typeface="Calibri" pitchFamily="34" charset="0"/>
              </a:rPr>
              <a:t>Imagem:http://redes.moderna.com.br/tag/educacao-infantil/page/2/</a:t>
            </a:r>
          </a:p>
        </p:txBody>
      </p:sp>
      <p:sp>
        <p:nvSpPr>
          <p:cNvPr id="2052" name="CaixaDeTexto 4"/>
          <p:cNvSpPr txBox="1">
            <a:spLocks noChangeArrowheads="1"/>
          </p:cNvSpPr>
          <p:nvPr/>
        </p:nvSpPr>
        <p:spPr bwMode="auto">
          <a:xfrm>
            <a:off x="1835150" y="404813"/>
            <a:ext cx="49688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i="1"/>
              <a:t>PROJETO COMUNIDADE LEITORA</a:t>
            </a:r>
          </a:p>
        </p:txBody>
      </p:sp>
      <p:sp>
        <p:nvSpPr>
          <p:cNvPr id="2053" name="CaixaDeTexto 4"/>
          <p:cNvSpPr txBox="1">
            <a:spLocks noChangeArrowheads="1"/>
          </p:cNvSpPr>
          <p:nvPr/>
        </p:nvSpPr>
        <p:spPr bwMode="auto">
          <a:xfrm>
            <a:off x="3203575" y="5876925"/>
            <a:ext cx="568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2400"/>
              <a:t>“Um país se faz com homens e livros”  </a:t>
            </a:r>
          </a:p>
          <a:p>
            <a:pPr algn="r"/>
            <a:r>
              <a:rPr lang="pt-BR" sz="2400"/>
              <a:t>Monteiro Lobato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5038" y="404813"/>
            <a:ext cx="4733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 descr="Imagem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226" y="0"/>
            <a:ext cx="8977547" cy="685800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611560" y="548680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                          </a:t>
            </a:r>
            <a:r>
              <a:rPr lang="pt-BR" sz="2400" b="1" dirty="0" smtClean="0"/>
              <a:t>PROGRAMA SALA DE LEITURA</a:t>
            </a:r>
          </a:p>
          <a:p>
            <a:endParaRPr lang="pt-BR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 smtClean="0"/>
              <a:t> As </a:t>
            </a:r>
            <a:r>
              <a:rPr lang="pt-BR" dirty="0"/>
              <a:t>Salas de Leituras foram criadas a partir de 2009 conforme </a:t>
            </a:r>
            <a:br>
              <a:rPr lang="pt-BR" dirty="0"/>
            </a:br>
            <a:r>
              <a:rPr lang="pt-BR" dirty="0"/>
              <a:t>Resolução SE -15, de 18-2-2009 </a:t>
            </a:r>
            <a:r>
              <a:rPr lang="pt-BR" dirty="0" smtClean="0"/>
              <a:t> </a:t>
            </a:r>
          </a:p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/>
              <a:t>O </a:t>
            </a:r>
            <a:r>
              <a:rPr lang="pt-BR" sz="2400" b="1" dirty="0"/>
              <a:t>PAPEL DO PROFESSOR EM SALA/ AMBIENTE DE LEITURA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/>
              <a:t> Nas escolas da rede pública </a:t>
            </a:r>
            <a:r>
              <a:rPr lang="pt-BR" dirty="0" smtClean="0"/>
              <a:t>estadual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                        Resolução SE 70, de </a:t>
            </a:r>
            <a:r>
              <a:rPr lang="pt-BR" dirty="0" smtClean="0"/>
              <a:t>21-10-2011</a:t>
            </a:r>
            <a:endParaRPr lang="pt-BR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/>
              <a:t>Nas escolas estaduais do </a:t>
            </a:r>
            <a:r>
              <a:rPr lang="pt-BR" b="1" dirty="0"/>
              <a:t>Programa Ensino Integral </a:t>
            </a:r>
            <a:r>
              <a:rPr lang="pt-BR" dirty="0"/>
              <a:t> </a:t>
            </a:r>
            <a:r>
              <a:rPr lang="pt-BR" i="1" dirty="0"/>
              <a:t> </a:t>
            </a:r>
            <a:endParaRPr lang="pt-BR" i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i="1" dirty="0" smtClean="0"/>
              <a:t>           </a:t>
            </a:r>
            <a:endParaRPr lang="pt-BR" i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i="1" dirty="0"/>
              <a:t>                         </a:t>
            </a:r>
            <a:r>
              <a:rPr lang="pt-BR" dirty="0"/>
              <a:t>Resolução SE 60, de 30-8-2013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3" descr="Educação-Infantil-Dicionário-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412875"/>
            <a:ext cx="3455987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CaixaDeTexto 4"/>
          <p:cNvSpPr txBox="1">
            <a:spLocks noChangeArrowheads="1"/>
          </p:cNvSpPr>
          <p:nvPr/>
        </p:nvSpPr>
        <p:spPr bwMode="auto">
          <a:xfrm>
            <a:off x="2484438" y="5229225"/>
            <a:ext cx="33829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800">
                <a:latin typeface="Calibri" pitchFamily="34" charset="0"/>
              </a:rPr>
              <a:t>Imagem:http://redes.moderna.com.br/tag/educacao-infantil/page/2/</a:t>
            </a:r>
          </a:p>
        </p:txBody>
      </p:sp>
      <p:sp>
        <p:nvSpPr>
          <p:cNvPr id="2052" name="CaixaDeTexto 4"/>
          <p:cNvSpPr txBox="1">
            <a:spLocks noChangeArrowheads="1"/>
          </p:cNvSpPr>
          <p:nvPr/>
        </p:nvSpPr>
        <p:spPr bwMode="auto">
          <a:xfrm>
            <a:off x="1835150" y="404813"/>
            <a:ext cx="49688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i="1"/>
              <a:t>PROJETO COMUNIDADE LEITORA</a:t>
            </a:r>
          </a:p>
        </p:txBody>
      </p:sp>
      <p:sp>
        <p:nvSpPr>
          <p:cNvPr id="2053" name="CaixaDeTexto 4"/>
          <p:cNvSpPr txBox="1">
            <a:spLocks noChangeArrowheads="1"/>
          </p:cNvSpPr>
          <p:nvPr/>
        </p:nvSpPr>
        <p:spPr bwMode="auto">
          <a:xfrm>
            <a:off x="3203575" y="5876925"/>
            <a:ext cx="568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2400"/>
              <a:t>“Um país se faz com homens e livros”  </a:t>
            </a:r>
          </a:p>
          <a:p>
            <a:pPr algn="r"/>
            <a:r>
              <a:rPr lang="pt-BR" sz="2400"/>
              <a:t>Monteiro Lobato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5038" y="404813"/>
            <a:ext cx="4733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 descr="Imagem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226" y="0"/>
            <a:ext cx="8977547" cy="685800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395536" y="260648"/>
            <a:ext cx="8352927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000" dirty="0" smtClean="0"/>
          </a:p>
          <a:p>
            <a:pPr algn="ctr"/>
            <a:r>
              <a:rPr lang="pt-BR" sz="2000" b="1" dirty="0" smtClean="0"/>
              <a:t>A IMPORTÂNCIA DA ORGANIZAÇÃO DO ACERVO</a:t>
            </a:r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sz="2000" dirty="0" smtClean="0"/>
              <a:t>Facilitar </a:t>
            </a:r>
            <a:r>
              <a:rPr lang="pt-BR" sz="2000" dirty="0"/>
              <a:t>a localização e </a:t>
            </a:r>
            <a:r>
              <a:rPr lang="pt-BR" sz="2000" dirty="0" smtClean="0"/>
              <a:t>acesso;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000" dirty="0">
              <a:solidFill>
                <a:schemeClr val="bg2">
                  <a:lumMod val="2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sz="2000" dirty="0" smtClean="0"/>
              <a:t>Prestar </a:t>
            </a:r>
            <a:r>
              <a:rPr lang="pt-BR" sz="2000" dirty="0"/>
              <a:t>atendimento com rapidez e </a:t>
            </a:r>
            <a:r>
              <a:rPr lang="pt-BR" sz="2000" dirty="0" smtClean="0"/>
              <a:t>agilidade;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0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 smtClean="0"/>
              <a:t> Otimização do tempo;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0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 smtClean="0"/>
              <a:t> O espaço físico fica mais atrativo; </a:t>
            </a:r>
            <a:r>
              <a:rPr lang="pt-BR" sz="2000" dirty="0" err="1" smtClean="0"/>
              <a:t>etc</a:t>
            </a:r>
            <a:endParaRPr lang="pt-BR" sz="20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3" descr="Educação-Infantil-Dicionário-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412875"/>
            <a:ext cx="3455987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CaixaDeTexto 4"/>
          <p:cNvSpPr txBox="1">
            <a:spLocks noChangeArrowheads="1"/>
          </p:cNvSpPr>
          <p:nvPr/>
        </p:nvSpPr>
        <p:spPr bwMode="auto">
          <a:xfrm>
            <a:off x="2484438" y="5229225"/>
            <a:ext cx="33829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800">
                <a:latin typeface="Calibri" pitchFamily="34" charset="0"/>
              </a:rPr>
              <a:t>Imagem:http://redes.moderna.com.br/tag/educacao-infantil/page/2/</a:t>
            </a:r>
          </a:p>
        </p:txBody>
      </p:sp>
      <p:sp>
        <p:nvSpPr>
          <p:cNvPr id="2052" name="CaixaDeTexto 4"/>
          <p:cNvSpPr txBox="1">
            <a:spLocks noChangeArrowheads="1"/>
          </p:cNvSpPr>
          <p:nvPr/>
        </p:nvSpPr>
        <p:spPr bwMode="auto">
          <a:xfrm>
            <a:off x="1835150" y="404813"/>
            <a:ext cx="49688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i="1"/>
              <a:t>PROJETO COMUNIDADE LEITORA</a:t>
            </a:r>
          </a:p>
        </p:txBody>
      </p:sp>
      <p:sp>
        <p:nvSpPr>
          <p:cNvPr id="2053" name="CaixaDeTexto 4"/>
          <p:cNvSpPr txBox="1">
            <a:spLocks noChangeArrowheads="1"/>
          </p:cNvSpPr>
          <p:nvPr/>
        </p:nvSpPr>
        <p:spPr bwMode="auto">
          <a:xfrm>
            <a:off x="3203575" y="5876925"/>
            <a:ext cx="568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2400"/>
              <a:t>“Um país se faz com homens e livros”  </a:t>
            </a:r>
          </a:p>
          <a:p>
            <a:pPr algn="r"/>
            <a:r>
              <a:rPr lang="pt-BR" sz="2400"/>
              <a:t>Monteiro Lobato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5038" y="404813"/>
            <a:ext cx="4733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 descr="Imagem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27384"/>
            <a:ext cx="8977547" cy="6858000"/>
          </a:xfrm>
          <a:prstGeom prst="rect">
            <a:avLst/>
          </a:prstGeom>
        </p:spPr>
      </p:pic>
      <p:pic>
        <p:nvPicPr>
          <p:cNvPr id="8" name="Imagem 2" descr="viciado-em-livros-mundo-de-livros_livros em desordem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615" y="0"/>
            <a:ext cx="4803418" cy="3694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m 2" descr="Biblioteca-Mário-de-Andrade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89277" y="3789041"/>
            <a:ext cx="5919227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eta para a direita 10"/>
          <p:cNvSpPr/>
          <p:nvPr/>
        </p:nvSpPr>
        <p:spPr>
          <a:xfrm>
            <a:off x="971600" y="53012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148064" y="112474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Livraria /Sebo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67544" y="4437112"/>
            <a:ext cx="2592288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Biblioteca Mario de Andrade </a:t>
            </a:r>
            <a:endParaRPr lang="pt-BR" dirty="0"/>
          </a:p>
        </p:txBody>
      </p:sp>
      <p:sp>
        <p:nvSpPr>
          <p:cNvPr id="14" name="Seta para a esquerda 13"/>
          <p:cNvSpPr/>
          <p:nvPr/>
        </p:nvSpPr>
        <p:spPr>
          <a:xfrm>
            <a:off x="5148064" y="1556792"/>
            <a:ext cx="1008112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3" descr="Educação-Infantil-Dicionário-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412875"/>
            <a:ext cx="3455987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CaixaDeTexto 4"/>
          <p:cNvSpPr txBox="1">
            <a:spLocks noChangeArrowheads="1"/>
          </p:cNvSpPr>
          <p:nvPr/>
        </p:nvSpPr>
        <p:spPr bwMode="auto">
          <a:xfrm>
            <a:off x="2484438" y="5229225"/>
            <a:ext cx="33829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800">
                <a:latin typeface="Calibri" pitchFamily="34" charset="0"/>
              </a:rPr>
              <a:t>Imagem:http://redes.moderna.com.br/tag/educacao-infantil/page/2/</a:t>
            </a:r>
          </a:p>
        </p:txBody>
      </p:sp>
      <p:sp>
        <p:nvSpPr>
          <p:cNvPr id="2052" name="CaixaDeTexto 4"/>
          <p:cNvSpPr txBox="1">
            <a:spLocks noChangeArrowheads="1"/>
          </p:cNvSpPr>
          <p:nvPr/>
        </p:nvSpPr>
        <p:spPr bwMode="auto">
          <a:xfrm>
            <a:off x="1835150" y="404813"/>
            <a:ext cx="49688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i="1"/>
              <a:t>PROJETO COMUNIDADE LEITORA</a:t>
            </a:r>
          </a:p>
        </p:txBody>
      </p:sp>
      <p:sp>
        <p:nvSpPr>
          <p:cNvPr id="2053" name="CaixaDeTexto 4"/>
          <p:cNvSpPr txBox="1">
            <a:spLocks noChangeArrowheads="1"/>
          </p:cNvSpPr>
          <p:nvPr/>
        </p:nvSpPr>
        <p:spPr bwMode="auto">
          <a:xfrm>
            <a:off x="3203575" y="5876925"/>
            <a:ext cx="568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2400"/>
              <a:t>“Um país se faz com homens e livros”  </a:t>
            </a:r>
          </a:p>
          <a:p>
            <a:pPr algn="r"/>
            <a:r>
              <a:rPr lang="pt-BR" sz="2400"/>
              <a:t>Monteiro Lobato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5038" y="404813"/>
            <a:ext cx="4733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 descr="Imagem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226" y="0"/>
            <a:ext cx="8977547" cy="685800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323528" y="880259"/>
            <a:ext cx="8568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/>
              <a:t>Princípios básicos de organização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Na Biblioteconomia há regras e normas de organização com o objetivo de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 smtClean="0">
              <a:solidFill>
                <a:schemeClr val="bg2">
                  <a:lumMod val="2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i="1" dirty="0" smtClean="0">
                <a:solidFill>
                  <a:schemeClr val="bg2">
                    <a:lumMod val="25000"/>
                  </a:schemeClr>
                </a:solidFill>
              </a:rPr>
              <a:t>PADRONIZAR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endParaRPr lang="pt-BR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/>
              <a:t>1º PASSO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>Reunião do acervo (livros, revistas, CDs, DVDs </a:t>
            </a:r>
            <a:r>
              <a:rPr lang="pt-BR" dirty="0" err="1" smtClean="0"/>
              <a:t>etc</a:t>
            </a:r>
            <a:endParaRPr lang="pt-B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/>
              <a:t>2º PASSO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>Separação por tipologia: livros, revistas, </a:t>
            </a:r>
            <a:r>
              <a:rPr lang="pt-BR" dirty="0" err="1" smtClean="0"/>
              <a:t>Cds</a:t>
            </a:r>
            <a:r>
              <a:rPr lang="pt-BR" dirty="0" smtClean="0"/>
              <a:t>, DVDs etc.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3" descr="Educação-Infantil-Dicionário-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412875"/>
            <a:ext cx="3455987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CaixaDeTexto 4"/>
          <p:cNvSpPr txBox="1">
            <a:spLocks noChangeArrowheads="1"/>
          </p:cNvSpPr>
          <p:nvPr/>
        </p:nvSpPr>
        <p:spPr bwMode="auto">
          <a:xfrm>
            <a:off x="2484438" y="5229225"/>
            <a:ext cx="33829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800">
                <a:latin typeface="Calibri" pitchFamily="34" charset="0"/>
              </a:rPr>
              <a:t>Imagem:http://redes.moderna.com.br/tag/educacao-infantil/page/2/</a:t>
            </a:r>
          </a:p>
        </p:txBody>
      </p:sp>
      <p:sp>
        <p:nvSpPr>
          <p:cNvPr id="2052" name="CaixaDeTexto 4"/>
          <p:cNvSpPr txBox="1">
            <a:spLocks noChangeArrowheads="1"/>
          </p:cNvSpPr>
          <p:nvPr/>
        </p:nvSpPr>
        <p:spPr bwMode="auto">
          <a:xfrm>
            <a:off x="1835150" y="404813"/>
            <a:ext cx="49688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i="1"/>
              <a:t>PROJETO COMUNIDADE LEITORA</a:t>
            </a:r>
          </a:p>
        </p:txBody>
      </p:sp>
      <p:sp>
        <p:nvSpPr>
          <p:cNvPr id="2053" name="CaixaDeTexto 4"/>
          <p:cNvSpPr txBox="1">
            <a:spLocks noChangeArrowheads="1"/>
          </p:cNvSpPr>
          <p:nvPr/>
        </p:nvSpPr>
        <p:spPr bwMode="auto">
          <a:xfrm>
            <a:off x="3203575" y="5876925"/>
            <a:ext cx="568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2400"/>
              <a:t>“Um país se faz com homens e livros”  </a:t>
            </a:r>
          </a:p>
          <a:p>
            <a:pPr algn="r"/>
            <a:r>
              <a:rPr lang="pt-BR" sz="2400"/>
              <a:t>Monteiro Lobato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5038" y="404813"/>
            <a:ext cx="4733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 descr="Imagem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226" y="0"/>
            <a:ext cx="8977547" cy="685800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51520" y="1228685"/>
            <a:ext cx="856895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/>
              <a:t>3º PASSO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>Triagem e seleção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pt-BR" dirty="0" smtClean="0"/>
              <a:t> Critérios: espaço disponível,  pertinência, qualidade, memória escolar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pt-BR" dirty="0" smtClean="0"/>
              <a:t> Orientações e procedimentos para descarte.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pt-B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/>
              <a:t>DESCARTE         </a:t>
            </a:r>
            <a:r>
              <a:rPr lang="pt-BR" sz="1600" b="1" dirty="0" smtClean="0"/>
              <a:t>Resolução SE 83, de 17-12-2013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 smtClean="0"/>
          </a:p>
          <a:p>
            <a:pPr>
              <a:defRPr/>
            </a:pPr>
            <a:r>
              <a:rPr lang="pt-BR" dirty="0" smtClean="0"/>
              <a:t>Materiais danificados; </a:t>
            </a:r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Materiais não pertinentes ;</a:t>
            </a:r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Materiais desatualizados ;</a:t>
            </a:r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e excedentes.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3375</TotalTime>
  <Words>685</Words>
  <Application>Microsoft Office PowerPoint</Application>
  <PresentationFormat>Apresentação na tela (4:3)</PresentationFormat>
  <Paragraphs>205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Sala de Leitura</dc:title>
  <dc:creator>FDE</dc:creator>
  <cp:lastModifiedBy>FDE</cp:lastModifiedBy>
  <cp:revision>311</cp:revision>
  <dcterms:created xsi:type="dcterms:W3CDTF">2014-05-12T19:03:11Z</dcterms:created>
  <dcterms:modified xsi:type="dcterms:W3CDTF">2017-05-09T19:58:28Z</dcterms:modified>
</cp:coreProperties>
</file>