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2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2"/>
  </p:handoutMasterIdLst>
  <p:sldIdLst>
    <p:sldId id="256" r:id="rId2"/>
    <p:sldId id="257" r:id="rId3"/>
    <p:sldId id="258" r:id="rId4"/>
    <p:sldId id="259" r:id="rId5"/>
    <p:sldId id="260" r:id="rId6"/>
    <p:sldId id="277" r:id="rId7"/>
    <p:sldId id="266" r:id="rId8"/>
    <p:sldId id="269" r:id="rId9"/>
    <p:sldId id="268" r:id="rId10"/>
    <p:sldId id="262" r:id="rId11"/>
    <p:sldId id="263" r:id="rId12"/>
    <p:sldId id="279" r:id="rId13"/>
    <p:sldId id="270" r:id="rId14"/>
    <p:sldId id="278" r:id="rId15"/>
    <p:sldId id="272" r:id="rId16"/>
    <p:sldId id="264" r:id="rId17"/>
    <p:sldId id="280" r:id="rId18"/>
    <p:sldId id="281" r:id="rId19"/>
    <p:sldId id="274" r:id="rId20"/>
    <p:sldId id="294" r:id="rId21"/>
    <p:sldId id="282" r:id="rId22"/>
    <p:sldId id="283" r:id="rId23"/>
    <p:sldId id="284" r:id="rId24"/>
    <p:sldId id="285" r:id="rId25"/>
    <p:sldId id="287" r:id="rId26"/>
    <p:sldId id="288" r:id="rId27"/>
    <p:sldId id="289" r:id="rId28"/>
    <p:sldId id="290" r:id="rId29"/>
    <p:sldId id="291" r:id="rId30"/>
    <p:sldId id="292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% Nome Social no SCA conforme identidade de gênero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% Nome Social no SCA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Plan1!$A$2:$A$3</c:f>
              <c:strCache>
                <c:ptCount val="2"/>
                <c:pt idx="0">
                  <c:v>Homens Transexuais</c:v>
                </c:pt>
                <c:pt idx="1">
                  <c:v>Mulheres Transexuais/ Travestis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18</c:v>
                </c:pt>
                <c:pt idx="1">
                  <c:v>109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% de alunos com nome social conforme faixa etária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% de alunos com nome social conforme faixa etária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Plan1!$A$2:$A$3</c:f>
              <c:strCache>
                <c:ptCount val="2"/>
                <c:pt idx="0">
                  <c:v>&lt; 18 anos</c:v>
                </c:pt>
                <c:pt idx="1">
                  <c:v>≥ 18 anos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51</c:v>
                </c:pt>
                <c:pt idx="1">
                  <c:v>76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% de alunos com nome social conforme turno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Plan1!$A$2:$A$5</c:f>
              <c:strCache>
                <c:ptCount val="4"/>
                <c:pt idx="0">
                  <c:v>Manhã</c:v>
                </c:pt>
                <c:pt idx="1">
                  <c:v>Tarde</c:v>
                </c:pt>
                <c:pt idx="2">
                  <c:v>Noite</c:v>
                </c:pt>
                <c:pt idx="3">
                  <c:v>Integral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33</c:v>
                </c:pt>
                <c:pt idx="1">
                  <c:v>7</c:v>
                </c:pt>
                <c:pt idx="2">
                  <c:v>86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79B49-3467-443A-A5E0-6CB183FD15B7}" type="datetimeFigureOut">
              <a:rPr lang="pt-BR" smtClean="0"/>
              <a:t>12/08/2015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B5E79-DFCE-4818-AA97-53BC81993F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3939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0197-AF7F-4926-B68D-11771644D6A7}" type="datetimeFigureOut">
              <a:rPr lang="pt-BR" smtClean="0"/>
              <a:pPr/>
              <a:t>12/08/2015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380E-9160-4D7C-A455-420A3E1356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0197-AF7F-4926-B68D-11771644D6A7}" type="datetimeFigureOut">
              <a:rPr lang="pt-BR" smtClean="0"/>
              <a:pPr/>
              <a:t>12/08/2015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380E-9160-4D7C-A455-420A3E1356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0197-AF7F-4926-B68D-11771644D6A7}" type="datetimeFigureOut">
              <a:rPr lang="pt-BR" smtClean="0"/>
              <a:pPr/>
              <a:t>12/08/2015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380E-9160-4D7C-A455-420A3E1356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0197-AF7F-4926-B68D-11771644D6A7}" type="datetimeFigureOut">
              <a:rPr lang="pt-BR" smtClean="0"/>
              <a:pPr/>
              <a:t>12/08/2015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380E-9160-4D7C-A455-420A3E1356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0197-AF7F-4926-B68D-11771644D6A7}" type="datetimeFigureOut">
              <a:rPr lang="pt-BR" smtClean="0"/>
              <a:pPr/>
              <a:t>12/08/2015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380E-9160-4D7C-A455-420A3E1356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0197-AF7F-4926-B68D-11771644D6A7}" type="datetimeFigureOut">
              <a:rPr lang="pt-BR" smtClean="0"/>
              <a:pPr/>
              <a:t>12/08/2015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380E-9160-4D7C-A455-420A3E1356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0197-AF7F-4926-B68D-11771644D6A7}" type="datetimeFigureOut">
              <a:rPr lang="pt-BR" smtClean="0"/>
              <a:pPr/>
              <a:t>12/08/2015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380E-9160-4D7C-A455-420A3E1356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0197-AF7F-4926-B68D-11771644D6A7}" type="datetimeFigureOut">
              <a:rPr lang="pt-BR" smtClean="0"/>
              <a:pPr/>
              <a:t>12/08/2015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380E-9160-4D7C-A455-420A3E1356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0197-AF7F-4926-B68D-11771644D6A7}" type="datetimeFigureOut">
              <a:rPr lang="pt-BR" smtClean="0"/>
              <a:pPr/>
              <a:t>12/08/2015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380E-9160-4D7C-A455-420A3E1356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0197-AF7F-4926-B68D-11771644D6A7}" type="datetimeFigureOut">
              <a:rPr lang="pt-BR" smtClean="0"/>
              <a:pPr/>
              <a:t>12/08/2015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380E-9160-4D7C-A455-420A3E1356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0197-AF7F-4926-B68D-11771644D6A7}" type="datetimeFigureOut">
              <a:rPr lang="pt-BR" smtClean="0"/>
              <a:pPr/>
              <a:t>12/08/2015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380E-9160-4D7C-A455-420A3E1356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90197-AF7F-4926-B68D-11771644D6A7}" type="datetimeFigureOut">
              <a:rPr lang="pt-BR" smtClean="0"/>
              <a:pPr/>
              <a:t>12/08/2015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B380E-9160-4D7C-A455-420A3E1356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/>
              <a:t>Tratamento nominal de discentes travestis e transexuais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Thiago Teixeira Sabatine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Silvia Moutinho de Aguiar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(Equipe Técnica de Educação para a Diversidade Sexual e de Gênero)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Procedimentos pedagógicos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BR" dirty="0"/>
              <a:t>Além de registrar o nome social no Sistema de Cadastro de Alunos, o Diretor de Escola, ou servidor por ele indicado conforme definido no §5º do artigo 2º da Resolução SE nº 45/2014, deverá orientar os docentes e demais servidores em exercício na Unidade Escolar para a observância do tratamento de discentes travestis e transexuais, exclusivamente pelo nome social, dentro do prazo estabelecido no parágrafo 4º. O estudo e reflexão do Documento Orientador a seguir apontado deve ser parte integrante deste processo.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53732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Disponível na Intranet – CGEB- Biblioteca CGEB- Documento Orientador nº 15</a:t>
            </a:r>
            <a:endParaRPr lang="pt-B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99792" y="337012"/>
            <a:ext cx="3456384" cy="4737631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Recomendações para docentes e comunidade escolar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sz="3400" dirty="0" smtClean="0"/>
              <a:t>O nome social incluído no Sistema de Cadastro de Alunos aparece na lista de chamada para que os educadores e toda a comunidade escolar tratem respeitosamente os alunos e alunas travestis e transexuais exclusivamente pelo nome social adotado. </a:t>
            </a:r>
          </a:p>
          <a:p>
            <a:pPr>
              <a:buNone/>
            </a:pPr>
            <a:endParaRPr lang="pt-BR" sz="3400" dirty="0" smtClean="0"/>
          </a:p>
          <a:p>
            <a:r>
              <a:rPr lang="pt-BR" sz="3400" dirty="0" smtClean="0"/>
              <a:t>A Relação de Alunos da Classe deve ser entregue aos docentes com orientação para destacar o nome social. Isto é importante, uma vez que na Relação de Alunos da Classe aparecerá o nome civil seguido do nome social. Entretanto, o nome civil não deve ser utilizado como forma de tratamento. Na chamada de alunos, por exemplo, a menção ao nome civil gera constrangimentos, por isso, o educador deve atentar para o uso do nome social na identificação e convívio com discentes travestis e transexuais.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aixaDeTexto 9"/>
          <p:cNvSpPr txBox="1">
            <a:spLocks noChangeArrowheads="1"/>
          </p:cNvSpPr>
          <p:nvPr/>
        </p:nvSpPr>
        <p:spPr bwMode="auto">
          <a:xfrm>
            <a:off x="1187450" y="5516563"/>
            <a:ext cx="2663825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2662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1714500"/>
            <a:ext cx="68770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500438"/>
            <a:ext cx="7072313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tângulo 2"/>
          <p:cNvSpPr>
            <a:spLocks noChangeArrowheads="1"/>
          </p:cNvSpPr>
          <p:nvPr/>
        </p:nvSpPr>
        <p:spPr bwMode="auto">
          <a:xfrm>
            <a:off x="928688" y="428625"/>
            <a:ext cx="69294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>
              <a:buFontTx/>
              <a:buNone/>
            </a:pPr>
            <a:r>
              <a:rPr lang="pt-BR" sz="4400">
                <a:solidFill>
                  <a:srgbClr val="0070C0"/>
                </a:solidFill>
              </a:rPr>
              <a:t>Relação da lista de alunos</a:t>
            </a:r>
          </a:p>
        </p:txBody>
      </p:sp>
      <p:sp>
        <p:nvSpPr>
          <p:cNvPr id="14" name="Seta para a esquerda 13"/>
          <p:cNvSpPr/>
          <p:nvPr/>
        </p:nvSpPr>
        <p:spPr>
          <a:xfrm>
            <a:off x="5072063" y="5214938"/>
            <a:ext cx="1428750" cy="642937"/>
          </a:xfrm>
          <a:prstGeom prst="leftArrow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6631" name="CaixaDeTexto 14"/>
          <p:cNvSpPr txBox="1">
            <a:spLocks noChangeArrowheads="1"/>
          </p:cNvSpPr>
          <p:nvPr/>
        </p:nvSpPr>
        <p:spPr bwMode="auto">
          <a:xfrm>
            <a:off x="5214938" y="5357813"/>
            <a:ext cx="15001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pt-BR" sz="1600">
                <a:solidFill>
                  <a:schemeClr val="bg1"/>
                </a:solidFill>
              </a:rPr>
              <a:t>Nome Social</a:t>
            </a:r>
          </a:p>
        </p:txBody>
      </p:sp>
      <p:sp>
        <p:nvSpPr>
          <p:cNvPr id="26632" name="CaixaDeTexto 15"/>
          <p:cNvSpPr txBox="1">
            <a:spLocks noChangeArrowheads="1"/>
          </p:cNvSpPr>
          <p:nvPr/>
        </p:nvSpPr>
        <p:spPr bwMode="auto">
          <a:xfrm>
            <a:off x="2928938" y="2214563"/>
            <a:ext cx="1000125" cy="1539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400"/>
          </a:p>
        </p:txBody>
      </p:sp>
      <p:sp>
        <p:nvSpPr>
          <p:cNvPr id="26633" name="CaixaDeTexto 16"/>
          <p:cNvSpPr txBox="1">
            <a:spLocks noChangeArrowheads="1"/>
          </p:cNvSpPr>
          <p:nvPr/>
        </p:nvSpPr>
        <p:spPr bwMode="auto">
          <a:xfrm>
            <a:off x="2214563" y="2214563"/>
            <a:ext cx="276225" cy="1539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400"/>
          </a:p>
        </p:txBody>
      </p:sp>
      <p:sp>
        <p:nvSpPr>
          <p:cNvPr id="26634" name="CaixaDeTexto 17"/>
          <p:cNvSpPr txBox="1">
            <a:spLocks noChangeArrowheads="1"/>
          </p:cNvSpPr>
          <p:nvPr/>
        </p:nvSpPr>
        <p:spPr bwMode="auto">
          <a:xfrm>
            <a:off x="2143125" y="3571875"/>
            <a:ext cx="1000125" cy="1539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400"/>
          </a:p>
        </p:txBody>
      </p:sp>
      <p:sp>
        <p:nvSpPr>
          <p:cNvPr id="26635" name="CaixaDeTexto 18"/>
          <p:cNvSpPr txBox="1">
            <a:spLocks noChangeArrowheads="1"/>
          </p:cNvSpPr>
          <p:nvPr/>
        </p:nvSpPr>
        <p:spPr bwMode="auto">
          <a:xfrm>
            <a:off x="5643563" y="4357688"/>
            <a:ext cx="1000125" cy="1539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400"/>
          </a:p>
        </p:txBody>
      </p:sp>
      <p:sp>
        <p:nvSpPr>
          <p:cNvPr id="26636" name="CaixaDeTexto 19"/>
          <p:cNvSpPr txBox="1">
            <a:spLocks noChangeArrowheads="1"/>
          </p:cNvSpPr>
          <p:nvPr/>
        </p:nvSpPr>
        <p:spPr bwMode="auto">
          <a:xfrm>
            <a:off x="5643563" y="4071938"/>
            <a:ext cx="1000125" cy="1539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400"/>
          </a:p>
        </p:txBody>
      </p:sp>
      <p:sp>
        <p:nvSpPr>
          <p:cNvPr id="26637" name="CaixaDeTexto 20"/>
          <p:cNvSpPr txBox="1">
            <a:spLocks noChangeArrowheads="1"/>
          </p:cNvSpPr>
          <p:nvPr/>
        </p:nvSpPr>
        <p:spPr bwMode="auto">
          <a:xfrm>
            <a:off x="5572125" y="3857625"/>
            <a:ext cx="1000125" cy="1539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400"/>
          </a:p>
        </p:txBody>
      </p:sp>
      <p:sp>
        <p:nvSpPr>
          <p:cNvPr id="26638" name="CaixaDeTexto 21"/>
          <p:cNvSpPr txBox="1">
            <a:spLocks noChangeArrowheads="1"/>
          </p:cNvSpPr>
          <p:nvPr/>
        </p:nvSpPr>
        <p:spPr bwMode="auto">
          <a:xfrm>
            <a:off x="5643563" y="3571875"/>
            <a:ext cx="1000125" cy="1539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400"/>
          </a:p>
        </p:txBody>
      </p:sp>
      <p:sp>
        <p:nvSpPr>
          <p:cNvPr id="26639" name="CaixaDeTexto 22"/>
          <p:cNvSpPr txBox="1">
            <a:spLocks noChangeArrowheads="1"/>
          </p:cNvSpPr>
          <p:nvPr/>
        </p:nvSpPr>
        <p:spPr bwMode="auto">
          <a:xfrm>
            <a:off x="2214563" y="4643438"/>
            <a:ext cx="1000125" cy="1539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400"/>
          </a:p>
        </p:txBody>
      </p:sp>
      <p:sp>
        <p:nvSpPr>
          <p:cNvPr id="26640" name="CaixaDeTexto 23"/>
          <p:cNvSpPr txBox="1">
            <a:spLocks noChangeArrowheads="1"/>
          </p:cNvSpPr>
          <p:nvPr/>
        </p:nvSpPr>
        <p:spPr bwMode="auto">
          <a:xfrm>
            <a:off x="2857500" y="4357688"/>
            <a:ext cx="1000125" cy="1539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400"/>
          </a:p>
        </p:txBody>
      </p:sp>
      <p:sp>
        <p:nvSpPr>
          <p:cNvPr id="26641" name="CaixaDeTexto 24"/>
          <p:cNvSpPr txBox="1">
            <a:spLocks noChangeArrowheads="1"/>
          </p:cNvSpPr>
          <p:nvPr/>
        </p:nvSpPr>
        <p:spPr bwMode="auto">
          <a:xfrm>
            <a:off x="2214563" y="4071938"/>
            <a:ext cx="1000125" cy="1539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400"/>
          </a:p>
        </p:txBody>
      </p:sp>
      <p:sp>
        <p:nvSpPr>
          <p:cNvPr id="26642" name="CaixaDeTexto 25"/>
          <p:cNvSpPr txBox="1">
            <a:spLocks noChangeArrowheads="1"/>
          </p:cNvSpPr>
          <p:nvPr/>
        </p:nvSpPr>
        <p:spPr bwMode="auto">
          <a:xfrm>
            <a:off x="2143125" y="3857625"/>
            <a:ext cx="1000125" cy="1539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400"/>
          </a:p>
        </p:txBody>
      </p:sp>
      <p:sp>
        <p:nvSpPr>
          <p:cNvPr id="26643" name="CaixaDeTexto 26"/>
          <p:cNvSpPr txBox="1">
            <a:spLocks noChangeArrowheads="1"/>
          </p:cNvSpPr>
          <p:nvPr/>
        </p:nvSpPr>
        <p:spPr bwMode="auto">
          <a:xfrm>
            <a:off x="5572125" y="5143500"/>
            <a:ext cx="1000125" cy="1539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400"/>
          </a:p>
        </p:txBody>
      </p:sp>
      <p:sp>
        <p:nvSpPr>
          <p:cNvPr id="26644" name="CaixaDeTexto 27"/>
          <p:cNvSpPr txBox="1">
            <a:spLocks noChangeArrowheads="1"/>
          </p:cNvSpPr>
          <p:nvPr/>
        </p:nvSpPr>
        <p:spPr bwMode="auto">
          <a:xfrm>
            <a:off x="5572125" y="4857750"/>
            <a:ext cx="1000125" cy="1539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400"/>
          </a:p>
        </p:txBody>
      </p:sp>
      <p:sp>
        <p:nvSpPr>
          <p:cNvPr id="26645" name="CaixaDeTexto 28"/>
          <p:cNvSpPr txBox="1">
            <a:spLocks noChangeArrowheads="1"/>
          </p:cNvSpPr>
          <p:nvPr/>
        </p:nvSpPr>
        <p:spPr bwMode="auto">
          <a:xfrm>
            <a:off x="5572125" y="4643438"/>
            <a:ext cx="1000125" cy="1539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400"/>
          </a:p>
        </p:txBody>
      </p:sp>
      <p:sp>
        <p:nvSpPr>
          <p:cNvPr id="26646" name="CaixaDeTexto 29"/>
          <p:cNvSpPr txBox="1">
            <a:spLocks noChangeArrowheads="1"/>
          </p:cNvSpPr>
          <p:nvPr/>
        </p:nvSpPr>
        <p:spPr bwMode="auto">
          <a:xfrm>
            <a:off x="2500313" y="4857750"/>
            <a:ext cx="1000125" cy="1539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Relação de alunos da classe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00200"/>
            <a:ext cx="7048719" cy="48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Erros Frequentes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/>
              <a:t>O preenchimento incorreto do campo do “nome Social” no Sistema de Cadastro de Alunos, além de não atender aos critérios estipulados pela Resolução SE nº 45 de 2014, isto é, garantir o tratamento respeitoso de discentes travestis e transexuais, gera uma Relação de Alunos da Classe com erros e excessivamente longa, uma vez que sempre aparecerá nome civil e nome social, criando obstáculos para os docentes e alunos.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19256" cy="564949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b="1" dirty="0"/>
              <a:t>Erros frequentes:</a:t>
            </a:r>
            <a:endParaRPr lang="pt-BR" dirty="0"/>
          </a:p>
          <a:p>
            <a:pPr lvl="0"/>
            <a:r>
              <a:rPr lang="pt-BR" b="1" dirty="0"/>
              <a:t>Não se deve confundir apelido com nome social.</a:t>
            </a:r>
            <a:endParaRPr lang="pt-BR" dirty="0"/>
          </a:p>
          <a:p>
            <a:r>
              <a:rPr lang="pt-BR" dirty="0" smtClean="0"/>
              <a:t>Não </a:t>
            </a:r>
            <a:r>
              <a:rPr lang="pt-BR" dirty="0"/>
              <a:t>se deve indicar no campo do “nome social” o nome civil do estudante ou apelidos.</a:t>
            </a:r>
          </a:p>
          <a:p>
            <a:pPr lvl="0"/>
            <a:r>
              <a:rPr lang="pt-BR" dirty="0"/>
              <a:t> Não se deve indicar no campo “nome social” o nome civil do aluno.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48680"/>
            <a:ext cx="8147248" cy="5577483"/>
          </a:xfrm>
        </p:spPr>
        <p:txBody>
          <a:bodyPr>
            <a:normAutofit fontScale="92500"/>
          </a:bodyPr>
          <a:lstStyle/>
          <a:p>
            <a:pPr lvl="0"/>
            <a:r>
              <a:rPr lang="pt-BR" dirty="0" smtClean="0"/>
              <a:t> Não se deve indicar no campo “nome social” o sobrenome do aluno. O nome social (prenome escolhido) pode ser acompanhado do sobrenome original ou ser completamente diferente. Vale frisar que o nome social é autoatribuído.</a:t>
            </a:r>
          </a:p>
          <a:p>
            <a:r>
              <a:rPr lang="pt-BR" dirty="0" smtClean="0"/>
              <a:t>Não se deve indicar no campo “nome social” o nome da escola.</a:t>
            </a:r>
          </a:p>
          <a:p>
            <a:r>
              <a:rPr lang="pt-BR" dirty="0" smtClean="0"/>
              <a:t>Não se deve indicar o nome de familiares e/ou responsáveis</a:t>
            </a:r>
          </a:p>
          <a:p>
            <a:r>
              <a:rPr lang="pt-BR" dirty="0" smtClean="0"/>
              <a:t>Não se deve indicar sílabas, números ou códigos.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Monitoramento de 30-06-2015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No </a:t>
            </a:r>
            <a:r>
              <a:rPr lang="pt-BR" dirty="0"/>
              <a:t>ultimo monitoramento encaminhado pela CIMA verificamos 443 indicações de nome social e apenas 127 corretos na rede estadual. Lembrando que para chegarmos nestes números fizemos uma leitura minuciosa nome a nome, inclusive contatando as escolas por telefone.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Encaminhamentos – Diretor de CIE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997152"/>
          </a:xfrm>
        </p:spPr>
        <p:txBody>
          <a:bodyPr>
            <a:noAutofit/>
          </a:bodyPr>
          <a:lstStyle/>
          <a:p>
            <a:pPr algn="just"/>
            <a:r>
              <a:rPr lang="pt-BR" sz="2000" dirty="0"/>
              <a:t>Solicitamos aos Diretores de Centro de Informações Educacionais e Gestão da Rede Escolar (CIE) das Diretorias de Ensino, que oriente as unidades escolares, seja no âmbito municipal, particular e estadual sobre o preenchimento do campo </a:t>
            </a:r>
            <a:r>
              <a:rPr lang="pt-BR" sz="2000" b="1" dirty="0"/>
              <a:t>nome social</a:t>
            </a:r>
            <a:r>
              <a:rPr lang="pt-BR" sz="2000" dirty="0"/>
              <a:t> no </a:t>
            </a:r>
            <a:r>
              <a:rPr lang="pt-BR" sz="2000" b="1" dirty="0"/>
              <a:t>Sistema de Cadastro de Alunos</a:t>
            </a:r>
            <a:r>
              <a:rPr lang="pt-BR" sz="2000" dirty="0"/>
              <a:t>, bem como acompanhe as devidas correções nos casos em que o campo foi preenchido incorretamente.</a:t>
            </a:r>
          </a:p>
          <a:p>
            <a:pPr algn="just"/>
            <a:r>
              <a:rPr lang="pt-BR" sz="2000" dirty="0"/>
              <a:t>Para tanto, elaboramos abaixo algumas orientações que devem ser disseminadas. Sugerimos especialmente que esta comunicação seja realizada junto aos gestores escolares no caso de escolas municipais e particulares, e no caso das escolas estaduais, incluindo Diretores de Escola, Vice-diretores, Gerentes de Organização Escolares, Agentes de Organização Escolar e Docentes, para tomarem as providências que couberem.</a:t>
            </a:r>
          </a:p>
          <a:p>
            <a:pPr algn="just"/>
            <a:r>
              <a:rPr lang="pt-BR" sz="2000" dirty="0"/>
              <a:t>Cada Diretor de CIE de Diretoria de Ensino receberá uma planilha com indicações de erros de preenchimento do campo, os quais deverão ser comunicados para as unidades escolares para correção.</a:t>
            </a:r>
          </a:p>
          <a:p>
            <a:pPr algn="just"/>
            <a:endParaRPr lang="pt-BR" sz="1600" dirty="0"/>
          </a:p>
          <a:p>
            <a:pPr algn="just"/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é o nome social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O nome social é o nome utilizado por travestis e transexuais, por meio do qual buscam o reconhecimento na comunidade. O nome social é diferente do nome designado no nascimento (nome civil). O nome social está ligado ao gênero (masculino ou feminino) com que a pessoa se identifica.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BR" dirty="0" smtClean="0"/>
              <a:t>A Equipe de Educação para a Diversidade Sexual e de Gênero do Núcleo de Inclusão Educacional (NINC) do Centro de Atendimento Especializado (CAESP) em parceria com a Coordenadoria de Informação, Monitoramento e Avaliação e DGREM (Departamento de Planejamento e Gestão da Rede Escolar e Matrícula) realizará monitoramento mensal dos dados do nome social e encaminhará a cada bimestre aos diretores de CIE os erros para as devidas correções.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Análise dos dados- data base 30-06-2015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127 </a:t>
            </a:r>
            <a:r>
              <a:rPr lang="pt-BR" dirty="0"/>
              <a:t>estudantes utilizando o nome social. </a:t>
            </a:r>
            <a:endParaRPr lang="pt-BR" dirty="0" smtClean="0"/>
          </a:p>
          <a:p>
            <a:r>
              <a:rPr lang="pt-BR" dirty="0" smtClean="0"/>
              <a:t>60</a:t>
            </a:r>
            <a:r>
              <a:rPr lang="pt-BR" dirty="0"/>
              <a:t>% são maiores de 18 anos. </a:t>
            </a:r>
            <a:endParaRPr lang="pt-BR" dirty="0" smtClean="0"/>
          </a:p>
          <a:p>
            <a:r>
              <a:rPr lang="pt-BR" dirty="0" smtClean="0"/>
              <a:t>68</a:t>
            </a:r>
            <a:r>
              <a:rPr lang="pt-BR" dirty="0"/>
              <a:t>% estudam no período </a:t>
            </a:r>
            <a:r>
              <a:rPr lang="pt-BR" dirty="0" smtClean="0"/>
              <a:t>noturno.</a:t>
            </a:r>
          </a:p>
          <a:p>
            <a:r>
              <a:rPr lang="pt-BR" dirty="0" smtClean="0"/>
              <a:t>44</a:t>
            </a:r>
            <a:r>
              <a:rPr lang="pt-BR" dirty="0"/>
              <a:t>% estão matriculados na Educação de Jovens e Adultos</a:t>
            </a:r>
            <a:r>
              <a:rPr lang="pt-BR" dirty="0" smtClean="0"/>
              <a:t>.</a:t>
            </a:r>
          </a:p>
          <a:p>
            <a:r>
              <a:rPr lang="pt-BR" dirty="0" smtClean="0"/>
              <a:t> </a:t>
            </a:r>
            <a:r>
              <a:rPr lang="pt-BR" dirty="0"/>
              <a:t>As mulheres transexuais e travestis totalizam 86% das indicações de nome social.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9443" y="175300"/>
            <a:ext cx="5344925" cy="5950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9705" y="692696"/>
            <a:ext cx="6416235" cy="5433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5899" y="275786"/>
            <a:ext cx="4462405" cy="5850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2450" y="345076"/>
            <a:ext cx="3549790" cy="57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SED – em implantação</a:t>
            </a:r>
            <a:endParaRPr lang="pt-BR" sz="2800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5" y="1012554"/>
            <a:ext cx="5371326" cy="5113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ta para a esquerda 3"/>
          <p:cNvSpPr/>
          <p:nvPr/>
        </p:nvSpPr>
        <p:spPr>
          <a:xfrm rot="7976926">
            <a:off x="456890" y="1983623"/>
            <a:ext cx="1347510" cy="642938"/>
          </a:xfrm>
          <a:prstGeom prst="leftArrow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98805" y="3212976"/>
            <a:ext cx="1440161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Na SED o nome social aparece primeiro – seguido do nome civil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Fundamento Legal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Decreto Estadual nº 55.588/10</a:t>
            </a:r>
          </a:p>
          <a:p>
            <a:r>
              <a:rPr lang="pt-BR" dirty="0" smtClean="0"/>
              <a:t>Deliberação CEE 125/14</a:t>
            </a:r>
          </a:p>
          <a:p>
            <a:r>
              <a:rPr lang="pt-BR" dirty="0" smtClean="0"/>
              <a:t>Resolução SE nº 45 de 18 de agosto de 2014.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8106" y="692696"/>
            <a:ext cx="6155963" cy="5433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ta para a esquerda 2"/>
          <p:cNvSpPr/>
          <p:nvPr/>
        </p:nvSpPr>
        <p:spPr>
          <a:xfrm rot="19562462">
            <a:off x="7724546" y="4254585"/>
            <a:ext cx="1347510" cy="642938"/>
          </a:xfrm>
          <a:prstGeom prst="leftArrow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7956376" y="1412776"/>
            <a:ext cx="1192573" cy="2512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Na SED o nome social aparece primeiro – seguido do nome civil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Procedimento de inclusão do nome social no Sistema de Cadastro de Alunos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BR" dirty="0" smtClean="0"/>
              <a:t>O </a:t>
            </a:r>
            <a:r>
              <a:rPr lang="pt-BR" dirty="0"/>
              <a:t>§3º do artigo 2º da </a:t>
            </a:r>
            <a:r>
              <a:rPr lang="pt-BR" b="1" dirty="0"/>
              <a:t>Resolução SE nº 45/2014 </a:t>
            </a:r>
            <a:r>
              <a:rPr lang="pt-BR" dirty="0"/>
              <a:t>define que a pessoa interessada, quando maior de 18 (dezoito) anos, ou o responsável, se menor, poderá solicitar, a qualquer tempo, a utilização do nome social, nos termos da presente Resolução, mediante o preenchimento e assinatura de Requerimento próprio encaminhado ao Diretor de Escola. O Requerimento deve ser adicionado ao prontuário do/a aluno/a, bem como o nome social inserido nos documentos escolares conforme as instruções adiante descritas.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727280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parágrafo 4º do artigo 2º da Resolução SE nº 45, de 2014, assinala que a inserção deverá ser realizada no Sistema de Cadastros de Alunos e demais Sistemas corporativos de registro de dados de alunos e constar nos documentos de circulação internos da escola, no prazo máximo de 7 (sete) dias.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ixaDeTexto 4"/>
          <p:cNvSpPr txBox="1">
            <a:spLocks noChangeArrowheads="1"/>
          </p:cNvSpPr>
          <p:nvPr/>
        </p:nvSpPr>
        <p:spPr bwMode="auto">
          <a:xfrm>
            <a:off x="2928938" y="428625"/>
            <a:ext cx="3776662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pt-BR" sz="3200">
                <a:solidFill>
                  <a:schemeClr val="tx2"/>
                </a:solidFill>
              </a:rPr>
              <a:t>Acesso</a:t>
            </a:r>
          </a:p>
          <a:p>
            <a:pPr algn="ctr">
              <a:buFontTx/>
              <a:buNone/>
            </a:pPr>
            <a:r>
              <a:rPr lang="pt-BR" sz="3200">
                <a:solidFill>
                  <a:schemeClr val="tx2"/>
                </a:solidFill>
              </a:rPr>
              <a:t> www.gdae.sp.gov.br</a:t>
            </a:r>
          </a:p>
        </p:txBody>
      </p:sp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571625"/>
            <a:ext cx="74580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6388" y="1404938"/>
            <a:ext cx="599122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CaixaDeTexto 6"/>
          <p:cNvSpPr txBox="1">
            <a:spLocks noChangeArrowheads="1"/>
          </p:cNvSpPr>
          <p:nvPr/>
        </p:nvSpPr>
        <p:spPr bwMode="auto">
          <a:xfrm>
            <a:off x="285750" y="571500"/>
            <a:ext cx="85010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pt-BR" sz="4400">
                <a:solidFill>
                  <a:schemeClr val="accent1"/>
                </a:solidFill>
              </a:rPr>
              <a:t>Aluno com RA</a:t>
            </a:r>
            <a:endParaRPr lang="pt-BR">
              <a:solidFill>
                <a:schemeClr val="accent1"/>
              </a:solidFill>
            </a:endParaRPr>
          </a:p>
        </p:txBody>
      </p:sp>
      <p:sp>
        <p:nvSpPr>
          <p:cNvPr id="20484" name="CaixaDeTexto 8"/>
          <p:cNvSpPr txBox="1">
            <a:spLocks noChangeArrowheads="1"/>
          </p:cNvSpPr>
          <p:nvPr/>
        </p:nvSpPr>
        <p:spPr bwMode="auto">
          <a:xfrm>
            <a:off x="5857875" y="3714750"/>
            <a:ext cx="2000250" cy="830263"/>
          </a:xfrm>
          <a:prstGeom prst="rect">
            <a:avLst/>
          </a:prstGeom>
          <a:solidFill>
            <a:srgbClr val="0070C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pt-BR">
                <a:solidFill>
                  <a:schemeClr val="bg1"/>
                </a:solidFill>
              </a:rPr>
              <a:t>Informar o Nome Social</a:t>
            </a:r>
          </a:p>
        </p:txBody>
      </p:sp>
      <p:cxnSp>
        <p:nvCxnSpPr>
          <p:cNvPr id="10" name="Conector reto 9"/>
          <p:cNvCxnSpPr/>
          <p:nvPr/>
        </p:nvCxnSpPr>
        <p:spPr>
          <a:xfrm rot="10800000">
            <a:off x="4286250" y="3286125"/>
            <a:ext cx="1571625" cy="7858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6" name="CaixaDeTexto 10"/>
          <p:cNvSpPr txBox="1">
            <a:spLocks noChangeArrowheads="1"/>
          </p:cNvSpPr>
          <p:nvPr/>
        </p:nvSpPr>
        <p:spPr bwMode="auto">
          <a:xfrm>
            <a:off x="5643563" y="2500313"/>
            <a:ext cx="1000125" cy="1539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400"/>
          </a:p>
        </p:txBody>
      </p:sp>
      <p:sp>
        <p:nvSpPr>
          <p:cNvPr id="20487" name="CaixaDeTexto 11"/>
          <p:cNvSpPr txBox="1">
            <a:spLocks noChangeArrowheads="1"/>
          </p:cNvSpPr>
          <p:nvPr/>
        </p:nvSpPr>
        <p:spPr bwMode="auto">
          <a:xfrm>
            <a:off x="4857750" y="2500313"/>
            <a:ext cx="276225" cy="1539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400"/>
          </a:p>
        </p:txBody>
      </p:sp>
      <p:sp>
        <p:nvSpPr>
          <p:cNvPr id="20488" name="Retângulo 4"/>
          <p:cNvSpPr>
            <a:spLocks noChangeArrowheads="1"/>
          </p:cNvSpPr>
          <p:nvPr/>
        </p:nvSpPr>
        <p:spPr bwMode="auto">
          <a:xfrm>
            <a:off x="3714750" y="1500188"/>
            <a:ext cx="4130675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>
              <a:buFontTx/>
              <a:buNone/>
            </a:pPr>
            <a:r>
              <a:rPr lang="pt-BR" sz="1800">
                <a:solidFill>
                  <a:schemeClr val="accent1"/>
                </a:solidFill>
              </a:rPr>
              <a:t>Alterar a ficha cadastral do aluno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7338" y="1423988"/>
            <a:ext cx="6029325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tângulo 4"/>
          <p:cNvSpPr>
            <a:spLocks noChangeArrowheads="1"/>
          </p:cNvSpPr>
          <p:nvPr/>
        </p:nvSpPr>
        <p:spPr bwMode="auto">
          <a:xfrm>
            <a:off x="3143250" y="1500188"/>
            <a:ext cx="4364038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>
              <a:buFontTx/>
              <a:buNone/>
            </a:pPr>
            <a:r>
              <a:rPr lang="pt-BR" sz="1800">
                <a:solidFill>
                  <a:schemeClr val="accent1"/>
                </a:solidFill>
              </a:rPr>
              <a:t>Preencher a ficha cadastral do aluno </a:t>
            </a:r>
          </a:p>
        </p:txBody>
      </p:sp>
      <p:sp>
        <p:nvSpPr>
          <p:cNvPr id="6" name="Seta para a esquerda 5"/>
          <p:cNvSpPr/>
          <p:nvPr/>
        </p:nvSpPr>
        <p:spPr>
          <a:xfrm>
            <a:off x="5072063" y="2714625"/>
            <a:ext cx="1928812" cy="642938"/>
          </a:xfrm>
          <a:prstGeom prst="leftArrow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4341" name="CaixaDeTexto 6"/>
          <p:cNvSpPr txBox="1">
            <a:spLocks noChangeArrowheads="1"/>
          </p:cNvSpPr>
          <p:nvPr/>
        </p:nvSpPr>
        <p:spPr bwMode="auto">
          <a:xfrm>
            <a:off x="5357813" y="2857500"/>
            <a:ext cx="19288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pt-BR" sz="1600" dirty="0">
                <a:solidFill>
                  <a:schemeClr val="bg1"/>
                </a:solidFill>
              </a:rPr>
              <a:t>Nome Social</a:t>
            </a:r>
          </a:p>
        </p:txBody>
      </p:sp>
      <p:sp>
        <p:nvSpPr>
          <p:cNvPr id="14342" name="CaixaDeTexto 7"/>
          <p:cNvSpPr txBox="1">
            <a:spLocks noChangeArrowheads="1"/>
          </p:cNvSpPr>
          <p:nvPr/>
        </p:nvSpPr>
        <p:spPr bwMode="auto">
          <a:xfrm>
            <a:off x="2071688" y="571500"/>
            <a:ext cx="50720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pt-BR" sz="4400">
                <a:solidFill>
                  <a:schemeClr val="accent1"/>
                </a:solidFill>
              </a:rPr>
              <a:t>Aluno sem RA</a:t>
            </a:r>
          </a:p>
        </p:txBody>
      </p:sp>
      <p:sp>
        <p:nvSpPr>
          <p:cNvPr id="14343" name="CaixaDeTexto 9"/>
          <p:cNvSpPr txBox="1">
            <a:spLocks noChangeArrowheads="1"/>
          </p:cNvSpPr>
          <p:nvPr/>
        </p:nvSpPr>
        <p:spPr bwMode="auto">
          <a:xfrm flipV="1">
            <a:off x="3786188" y="2511425"/>
            <a:ext cx="1000125" cy="1539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400"/>
          </a:p>
        </p:txBody>
      </p:sp>
      <p:sp>
        <p:nvSpPr>
          <p:cNvPr id="14344" name="CaixaDeTexto 10"/>
          <p:cNvSpPr txBox="1">
            <a:spLocks noChangeArrowheads="1"/>
          </p:cNvSpPr>
          <p:nvPr/>
        </p:nvSpPr>
        <p:spPr bwMode="auto">
          <a:xfrm>
            <a:off x="2928938" y="2500313"/>
            <a:ext cx="204787" cy="1539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ágina" ma:contentTypeID="0x010100C568DB52D9D0A14D9B2FDCC96666E9F2007948130EC3DB064584E219954237AF39005AAF2EDBD9648C4A89DC932252190CA0" ma:contentTypeVersion="2" ma:contentTypeDescription="Crie um novo documento." ma:contentTypeScope="" ma:versionID="704d5963a945284e5e897e9c6f533bc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97816a1f3226fd342996ae23a5ed52bf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Comments" minOccurs="0"/>
                <xsd:element ref="ns1:PublishingStartDate" minOccurs="0"/>
                <xsd:element ref="ns1:PublishingExpirationDate" minOccurs="0"/>
                <xsd:element ref="ns1:PublishingContact" minOccurs="0"/>
                <xsd:element ref="ns1:PublishingContactEmail" minOccurs="0"/>
                <xsd:element ref="ns1:PublishingContactName" minOccurs="0"/>
                <xsd:element ref="ns1:PublishingContactPicture" minOccurs="0"/>
                <xsd:element ref="ns1:PublishingPageLayout" minOccurs="0"/>
                <xsd:element ref="ns1:PublishingVariationGroupID" minOccurs="0"/>
                <xsd:element ref="ns1:PublishingVariationRelationshipLinkFieldID" minOccurs="0"/>
                <xsd:element ref="ns1:PublishingRollupImage" minOccurs="0"/>
                <xsd:element ref="ns1:Audience" minOccurs="0"/>
                <xsd:element ref="ns1:PublishingIsFurlPage" minOccurs="0"/>
                <xsd:element ref="ns1:SeoBrowserTitle" minOccurs="0"/>
                <xsd:element ref="ns1:SeoMetaDescription" minOccurs="0"/>
                <xsd:element ref="ns1:SeoKeywords" minOccurs="0"/>
                <xsd:element ref="ns1:SeoRobotsNoIndex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omments" ma:index="8" nillable="true" ma:displayName="Comentários" ma:internalName="Comments">
      <xsd:simpleType>
        <xsd:restriction base="dms:Note">
          <xsd:maxLength value="255"/>
        </xsd:restriction>
      </xsd:simpleType>
    </xsd:element>
    <xsd:element name="PublishingStartDate" ma:index="9" nillable="true" ma:displayName="Agendamento de Data de Início" ma:description="Data de Início de Agendamento é uma coluna de site criada pelo recurso de Publicação. Ela é usada para especificar a data e hora em que essa página aparecerá pela primeira vez aos visitantes do site." ma:hidden="true" ma:internalName="PublishingStartDate">
      <xsd:simpleType>
        <xsd:restriction base="dms:Unknown"/>
      </xsd:simpleType>
    </xsd:element>
    <xsd:element name="PublishingExpirationDate" ma:index="10" nillable="true" ma:displayName="Agendamento de Data de Término" ma:description="Data Final de Agendamento é uma coluna de site criada pelo recurso de Publicação. Ela é usada para especificar a data e a hora em que essa página não será mais exibida aos visitantes do site." ma:hidden="true" ma:internalName="PublishingExpirationDate">
      <xsd:simpleType>
        <xsd:restriction base="dms:Unknown"/>
      </xsd:simpleType>
    </xsd:element>
    <xsd:element name="PublishingContact" ma:index="11" nillable="true" ma:displayName="Contato" ma:description="Contato é uma coluna de site criada pelo recurso de Publicação. Ela é usada no Tipo de Conteúdo de Página como a pessoa ou o grupo que representa a pessoa de contato para a página." ma:list="UserInfo" ma:internalName="PublishingContact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ublishingContactEmail" ma:index="12" nillable="true" ma:displayName="Email para Contato" ma:description="Endereço de Email de Contato é uma coluna de site criada pelo recurso de Publicação. Ela é usada no Tipo de Conteúdo de Página como o endereço de email da pessoa ou do grupo que representa a pessoa de contato para a página." ma:internalName="PublishingContactEmail">
      <xsd:simpleType>
        <xsd:restriction base="dms:Text">
          <xsd:maxLength value="255"/>
        </xsd:restriction>
      </xsd:simpleType>
    </xsd:element>
    <xsd:element name="PublishingContactName" ma:index="13" nillable="true" ma:displayName="Nome do Contato" ma:description="Nome do Contato é uma coluna de site criada pelo recurso de Publicação. Ela é usada no Tipo de Conteúdo de Página como o nome da pessoa ou do grupo que representa a pessoa de contato para a página." ma:internalName="PublishingContactName">
      <xsd:simpleType>
        <xsd:restriction base="dms:Text">
          <xsd:maxLength value="255"/>
        </xsd:restriction>
      </xsd:simpleType>
    </xsd:element>
    <xsd:element name="PublishingContactPicture" ma:index="14" nillable="true" ma:displayName="Imagem do Contato" ma:description="Imagem do Contato é uma coluna de site criada pelo recurso de Publicação. Ela é usada no Tipo de Conteúdo de Página como a imagem do usuário ou do grupo que representa a pessoa de contato para a página." ma:format="Image" ma:internalName="PublishingContactPictur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PageLayout" ma:index="15" nillable="true" ma:displayName="Layout de Página" ma:internalName="PublishingPageLayout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VariationGroupID" ma:index="16" nillable="true" ma:displayName="Identificação do Grupo de Variações" ma:hidden="true" ma:internalName="PublishingVariationGroupID">
      <xsd:simpleType>
        <xsd:restriction base="dms:Text">
          <xsd:maxLength value="255"/>
        </xsd:restriction>
      </xsd:simpleType>
    </xsd:element>
    <xsd:element name="PublishingVariationRelationshipLinkFieldID" ma:index="17" nillable="true" ma:displayName="Link de Relação de Variação" ma:hidden="true" ma:internalName="PublishingVariationRelationshipLinkFieldID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RollupImage" ma:index="18" nillable="true" ma:displayName="Imagem Cumulativa" ma:description="Imagem de Rollup é uma coluna de site criada pelo recurso de Publicação. Ela é usada no Tipo de Conteúdo de Página como a imagem para a página mostrada em rollups de conteúdo, como a Web Part de Conteúdo por Pesquisa." ma:internalName="PublishingRollupImage">
      <xsd:simpleType>
        <xsd:restriction base="dms:Unknown"/>
      </xsd:simpleType>
    </xsd:element>
    <xsd:element name="Audience" ma:index="19" nillable="true" ma:displayName="Públicos-alvo" ma:description="Públicos-alvo é uma coluna de site criada pelo recurso de Publicação. Ela é usada para especificar públicos-alvo aos quais essa página será direcionada." ma:internalName="Audience">
      <xsd:simpleType>
        <xsd:restriction base="dms:Unknown"/>
      </xsd:simpleType>
    </xsd:element>
    <xsd:element name="PublishingIsFurlPage" ma:index="20" nillable="true" ma:displayName="Ocultar URLs físicas da pesquisa" ma:description="Se marcada, a URL física desta página não aparecerá nos resultados da pesquisa. URLs amigáveis atribuídas a esta página sempre aparecerão." ma:internalName="PublishingIsFurlPage">
      <xsd:simpleType>
        <xsd:restriction base="dms:Boolean"/>
      </xsd:simpleType>
    </xsd:element>
    <xsd:element name="SeoBrowserTitle" ma:index="21" nillable="true" ma:displayName="Título do Navegador" ma:description="Título do Navegador é uma coluna de site criada pelo recurso de Publicação. Ela é usada como o título que aparece na parte superior de uma janela do navegador e pode aparecer em resultados de pesquisa da Internet." ma:hidden="true" ma:internalName="SeoBrowserTitle">
      <xsd:simpleType>
        <xsd:restriction base="dms:Text"/>
      </xsd:simpleType>
    </xsd:element>
    <xsd:element name="SeoMetaDescription" ma:index="22" nillable="true" ma:displayName="Descrição Meta" ma:description="Descrição Meta é uma coluna de site criada pelo recurso de Publicação. Mecanismos de pesquisa da Internet podem exibir essa descrição em páginas de resultados de pesquisa." ma:hidden="true" ma:internalName="SeoMetaDescription">
      <xsd:simpleType>
        <xsd:restriction base="dms:Text"/>
      </xsd:simpleType>
    </xsd:element>
    <xsd:element name="SeoKeywords" ma:index="23" nillable="true" ma:displayName="Meta Palavras-chave" ma:description="Meta Palavras-chave" ma:hidden="true" ma:internalName="SeoKeywords">
      <xsd:simpleType>
        <xsd:restriction base="dms:Text"/>
      </xsd:simpleType>
    </xsd:element>
    <xsd:element name="SeoRobotsNoIndex" ma:index="24" nillable="true" ma:displayName="Ocultar de Mecanismos de Pesquisa da Internet" ma:description="Ocultar de Mecanismos de Pesquisa da Internet é uma coluna de site criada pelo recurso de Publicação. Ela é usada para indicar aos rastreadores de mecanismos de pesquisa que uma determinada página não deve ser indexada." ma:hidden="true" ma:internalName="RobotsNoIndex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RollupImage xmlns="http://schemas.microsoft.com/sharepoint/v3" xsi:nil="true"/>
    <PublishingContactEmail xmlns="http://schemas.microsoft.com/sharepoint/v3" xsi:nil="true"/>
    <PublishingVariationRelationshipLinkFieldID xmlns="http://schemas.microsoft.com/sharepoint/v3">
      <Url xsi:nil="true"/>
      <Description xsi:nil="true"/>
    </PublishingVariationRelationshipLinkFieldID>
    <SeoKeywords xmlns="http://schemas.microsoft.com/sharepoint/v3" xsi:nil="true"/>
    <PublishingVariationGroupID xmlns="http://schemas.microsoft.com/sharepoint/v3" xsi:nil="true"/>
    <Audience xmlns="http://schemas.microsoft.com/sharepoint/v3" xsi:nil="true"/>
    <PublishingIsFurlPage xmlns="http://schemas.microsoft.com/sharepoint/v3" xsi:nil="true"/>
    <PublishingExpirationDate xmlns="http://schemas.microsoft.com/sharepoint/v3" xsi:nil="true"/>
    <SeoBrowserTitle xmlns="http://schemas.microsoft.com/sharepoint/v3" xsi:nil="true"/>
    <PublishingContactPicture xmlns="http://schemas.microsoft.com/sharepoint/v3">
      <Url xsi:nil="true"/>
      <Description xsi:nil="true"/>
    </PublishingContactPicture>
    <PublishingStartDate xmlns="http://schemas.microsoft.com/sharepoint/v3" xsi:nil="true"/>
    <SeoRobotsNoIndex xmlns="http://schemas.microsoft.com/sharepoint/v3" xsi:nil="true"/>
    <SeoMetaDescription xmlns="http://schemas.microsoft.com/sharepoint/v3" xsi:nil="true"/>
    <PublishingContact xmlns="http://schemas.microsoft.com/sharepoint/v3">
      <UserInfo>
        <DisplayName/>
        <AccountId xsi:nil="true"/>
        <AccountType/>
      </UserInfo>
    </PublishingContact>
    <PublishingContactName xmlns="http://schemas.microsoft.com/sharepoint/v3" xsi:nil="true"/>
    <Comment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42F5F97-7F8E-4F3F-A44C-6AAFB180DAC5}"/>
</file>

<file path=customXml/itemProps2.xml><?xml version="1.0" encoding="utf-8"?>
<ds:datastoreItem xmlns:ds="http://schemas.openxmlformats.org/officeDocument/2006/customXml" ds:itemID="{B52675DC-CAE5-48BF-821A-91D643335135}"/>
</file>

<file path=customXml/itemProps3.xml><?xml version="1.0" encoding="utf-8"?>
<ds:datastoreItem xmlns:ds="http://schemas.openxmlformats.org/officeDocument/2006/customXml" ds:itemID="{37575822-6902-4772-9119-878D2EFC7587}"/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1144</Words>
  <Application>Microsoft Office PowerPoint</Application>
  <PresentationFormat>Apresentação na tela (4:3)</PresentationFormat>
  <Paragraphs>60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Tema do Office</vt:lpstr>
      <vt:lpstr>Tratamento nominal de discentes travestis e transexuais</vt:lpstr>
      <vt:lpstr>O que é o nome social</vt:lpstr>
      <vt:lpstr>Fundamento Legal</vt:lpstr>
      <vt:lpstr>Procedimento de inclusão do nome social no Sistema de Cadastro de Alunos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Procedimentos pedagógicos</vt:lpstr>
      <vt:lpstr>Disponível na Intranet – CGEB- Biblioteca CGEB- Documento Orientador nº 15</vt:lpstr>
      <vt:lpstr>Recomendações para docentes e comunidade escolar</vt:lpstr>
      <vt:lpstr>Apresentação do PowerPoint</vt:lpstr>
      <vt:lpstr>Relação de alunos da classe</vt:lpstr>
      <vt:lpstr>Erros Frequentes </vt:lpstr>
      <vt:lpstr>Apresentação do PowerPoint</vt:lpstr>
      <vt:lpstr>Apresentação do PowerPoint</vt:lpstr>
      <vt:lpstr>Monitoramento de 30-06-2015</vt:lpstr>
      <vt:lpstr>Encaminhamentos – Diretor de CIE</vt:lpstr>
      <vt:lpstr>Apresentação do PowerPoint</vt:lpstr>
      <vt:lpstr>Análise dos dados- data base 30-06-2015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SED – em implantação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Tratamento nominal de discentes travestis e transexuais</dc:title>
  <dc:creator>thiago.sabatine</dc:creator>
  <cp:lastModifiedBy>FDE</cp:lastModifiedBy>
  <cp:revision>16</cp:revision>
  <dcterms:created xsi:type="dcterms:W3CDTF">2015-07-31T13:50:53Z</dcterms:created>
  <dcterms:modified xsi:type="dcterms:W3CDTF">2015-08-12T11:25:29Z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0x010100C568DB52D9D0A14D9B2FDCC96666E9F2007948130EC3DB064584E219954237AF39005AAF2EDBD9648C4A89DC932252190CA0</vt:lpwstr>
  </property>
</Properties>
</file>