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6"/>
  </p:notesMasterIdLst>
  <p:sldIdLst>
    <p:sldId id="310" r:id="rId5"/>
    <p:sldId id="256" r:id="rId6"/>
    <p:sldId id="257" r:id="rId7"/>
    <p:sldId id="258" r:id="rId8"/>
    <p:sldId id="259" r:id="rId9"/>
    <p:sldId id="260" r:id="rId10"/>
    <p:sldId id="311" r:id="rId11"/>
    <p:sldId id="261" r:id="rId12"/>
    <p:sldId id="312" r:id="rId13"/>
    <p:sldId id="262" r:id="rId14"/>
    <p:sldId id="263" r:id="rId15"/>
    <p:sldId id="313" r:id="rId16"/>
    <p:sldId id="314" r:id="rId17"/>
    <p:sldId id="264" r:id="rId18"/>
    <p:sldId id="315" r:id="rId19"/>
    <p:sldId id="266" r:id="rId20"/>
    <p:sldId id="316" r:id="rId21"/>
    <p:sldId id="305" r:id="rId22"/>
    <p:sldId id="306" r:id="rId23"/>
    <p:sldId id="317" r:id="rId24"/>
    <p:sldId id="267" r:id="rId25"/>
    <p:sldId id="320" r:id="rId26"/>
    <p:sldId id="307" r:id="rId27"/>
    <p:sldId id="321" r:id="rId28"/>
    <p:sldId id="322" r:id="rId29"/>
    <p:sldId id="268" r:id="rId30"/>
    <p:sldId id="323" r:id="rId31"/>
    <p:sldId id="269" r:id="rId32"/>
    <p:sldId id="324" r:id="rId33"/>
    <p:sldId id="270" r:id="rId34"/>
    <p:sldId id="271" r:id="rId35"/>
    <p:sldId id="272" r:id="rId36"/>
    <p:sldId id="273" r:id="rId37"/>
    <p:sldId id="274" r:id="rId38"/>
    <p:sldId id="275" r:id="rId39"/>
    <p:sldId id="276" r:id="rId40"/>
    <p:sldId id="277" r:id="rId41"/>
    <p:sldId id="278" r:id="rId42"/>
    <p:sldId id="279" r:id="rId43"/>
    <p:sldId id="280" r:id="rId44"/>
    <p:sldId id="308" r:id="rId45"/>
    <p:sldId id="309" r:id="rId46"/>
    <p:sldId id="326" r:id="rId47"/>
    <p:sldId id="281" r:id="rId48"/>
    <p:sldId id="282" r:id="rId49"/>
    <p:sldId id="283" r:id="rId50"/>
    <p:sldId id="284" r:id="rId51"/>
    <p:sldId id="327" r:id="rId52"/>
    <p:sldId id="328" r:id="rId53"/>
    <p:sldId id="285" r:id="rId54"/>
    <p:sldId id="286" r:id="rId55"/>
    <p:sldId id="287" r:id="rId56"/>
    <p:sldId id="288" r:id="rId57"/>
    <p:sldId id="289" r:id="rId58"/>
    <p:sldId id="290" r:id="rId59"/>
    <p:sldId id="292" r:id="rId60"/>
    <p:sldId id="293" r:id="rId61"/>
    <p:sldId id="291" r:id="rId62"/>
    <p:sldId id="294" r:id="rId63"/>
    <p:sldId id="295" r:id="rId64"/>
    <p:sldId id="296" r:id="rId65"/>
    <p:sldId id="297" r:id="rId66"/>
    <p:sldId id="298" r:id="rId67"/>
    <p:sldId id="299" r:id="rId68"/>
    <p:sldId id="300" r:id="rId69"/>
    <p:sldId id="301" r:id="rId70"/>
    <p:sldId id="329" r:id="rId71"/>
    <p:sldId id="302" r:id="rId72"/>
    <p:sldId id="303" r:id="rId73"/>
    <p:sldId id="304" r:id="rId74"/>
    <p:sldId id="330" r:id="rId7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AD282D-DFB3-4F1A-9757-3A130E06FFBB}" type="datetimeFigureOut">
              <a:rPr lang="pt-BR" smtClean="0"/>
              <a:pPr/>
              <a:t>20/02/2017</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9958B2-8E36-41EB-BE84-FE16452F6998}" type="slidenum">
              <a:rPr lang="pt-BR" smtClean="0"/>
              <a:pPr/>
              <a:t>‹nº›</a:t>
            </a:fld>
            <a:endParaRPr lang="pt-BR"/>
          </a:p>
        </p:txBody>
      </p:sp>
    </p:spTree>
    <p:extLst>
      <p:ext uri="{BB962C8B-B14F-4D97-AF65-F5344CB8AC3E}">
        <p14:creationId xmlns:p14="http://schemas.microsoft.com/office/powerpoint/2010/main" xmlns="" val="4179534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559958B2-8E36-41EB-BE84-FE16452F6998}" type="slidenum">
              <a:rPr lang="pt-BR" smtClean="0"/>
              <a:pPr/>
              <a:t>21</a:t>
            </a:fld>
            <a:endParaRPr lang="pt-BR"/>
          </a:p>
        </p:txBody>
      </p:sp>
    </p:spTree>
    <p:extLst>
      <p:ext uri="{BB962C8B-B14F-4D97-AF65-F5344CB8AC3E}">
        <p14:creationId xmlns:p14="http://schemas.microsoft.com/office/powerpoint/2010/main" xmlns="" val="1883974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pt-BR"/>
              <a:t>Clique para editar o título mestre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3844D7F6-A1C5-4276-B7B2-E959C06E6F49}" type="datetimeFigureOut">
              <a:rPr lang="pt-BR" smtClean="0"/>
              <a:pPr/>
              <a:t>20/02/2017</a:t>
            </a:fld>
            <a:endParaRPr lang="pt-BR"/>
          </a:p>
        </p:txBody>
      </p:sp>
      <p:sp>
        <p:nvSpPr>
          <p:cNvPr id="5" name="Footer Placeholder 4"/>
          <p:cNvSpPr>
            <a:spLocks noGrp="1"/>
          </p:cNvSpPr>
          <p:nvPr>
            <p:ph type="ftr" sz="quarter" idx="11"/>
          </p:nvPr>
        </p:nvSpPr>
        <p:spPr>
          <a:xfrm>
            <a:off x="2396319" y="329308"/>
            <a:ext cx="3086292" cy="309201"/>
          </a:xfrm>
        </p:spPr>
        <p:txBody>
          <a:bodyPr/>
          <a:lstStyle/>
          <a:p>
            <a:endParaRPr lang="pt-BR"/>
          </a:p>
        </p:txBody>
      </p:sp>
      <p:sp>
        <p:nvSpPr>
          <p:cNvPr id="6" name="Slide Number Placeholder 5"/>
          <p:cNvSpPr>
            <a:spLocks noGrp="1"/>
          </p:cNvSpPr>
          <p:nvPr>
            <p:ph type="sldNum" sz="quarter" idx="12"/>
          </p:nvPr>
        </p:nvSpPr>
        <p:spPr>
          <a:xfrm>
            <a:off x="1434703" y="798973"/>
            <a:ext cx="802005" cy="503578"/>
          </a:xfrm>
        </p:spPr>
        <p:txBody>
          <a:bodyPr/>
          <a:lstStyle/>
          <a:p>
            <a:fld id="{37E257C1-BD77-4892-97DA-09E0BA6A4368}" type="slidenum">
              <a:rPr lang="pt-BR" smtClean="0"/>
              <a:pPr/>
              <a:t>‹nº›</a:t>
            </a:fld>
            <a:endParaRPr lang="pt-B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724930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844D7F6-A1C5-4276-B7B2-E959C06E6F49}" type="datetimeFigureOut">
              <a:rPr lang="pt-BR" smtClean="0"/>
              <a:pPr/>
              <a:t>20/02/2017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7E257C1-BD77-4892-97DA-09E0BA6A4368}" type="slidenum">
              <a:rPr lang="pt-BR" smtClean="0"/>
              <a:pPr/>
              <a:t>‹nº›</a:t>
            </a:fld>
            <a:endParaRPr lang="pt-BR"/>
          </a:p>
        </p:txBody>
      </p:sp>
    </p:spTree>
    <p:extLst>
      <p:ext uri="{BB962C8B-B14F-4D97-AF65-F5344CB8AC3E}">
        <p14:creationId xmlns:p14="http://schemas.microsoft.com/office/powerpoint/2010/main" xmlns="" val="244919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844D7F6-A1C5-4276-B7B2-E959C06E6F49}" type="datetimeFigureOut">
              <a:rPr lang="pt-BR" smtClean="0"/>
              <a:pPr/>
              <a:t>20/02/2017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7E257C1-BD77-4892-97DA-09E0BA6A4368}" type="slidenum">
              <a:rPr lang="pt-BR" smtClean="0"/>
              <a:pPr/>
              <a:t>‹nº›</a:t>
            </a:fld>
            <a:endParaRPr lang="pt-B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2683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844D7F6-A1C5-4276-B7B2-E959C06E6F49}" type="datetimeFigureOut">
              <a:rPr lang="pt-BR" smtClean="0"/>
              <a:pPr/>
              <a:t>20/02/2017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7E257C1-BD77-4892-97DA-09E0BA6A4368}" type="slidenum">
              <a:rPr lang="pt-BR" smtClean="0"/>
              <a:pPr/>
              <a:t>‹nº›</a:t>
            </a:fld>
            <a:endParaRPr lang="pt-B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532566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pt-BR"/>
              <a:t>Clique para editar o título mestre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3844D7F6-A1C5-4276-B7B2-E959C06E6F49}" type="datetimeFigureOut">
              <a:rPr lang="pt-BR" smtClean="0"/>
              <a:pPr/>
              <a:t>20/02/2017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7E257C1-BD77-4892-97DA-09E0BA6A4368}" type="slidenum">
              <a:rPr lang="pt-BR" smtClean="0"/>
              <a:pPr/>
              <a:t>‹nº›</a:t>
            </a:fld>
            <a:endParaRPr lang="pt-B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409818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3844D7F6-A1C5-4276-B7B2-E959C06E6F49}" type="datetimeFigureOut">
              <a:rPr lang="pt-BR" smtClean="0"/>
              <a:pPr/>
              <a:t>20/02/2017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7E257C1-BD77-4892-97DA-09E0BA6A4368}" type="slidenum">
              <a:rPr lang="pt-BR" smtClean="0"/>
              <a:pPr/>
              <a:t>‹nº›</a:t>
            </a:fld>
            <a:endParaRPr lang="pt-B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569463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Editar estilos de texto Mestre</a:t>
            </a:r>
          </a:p>
        </p:txBody>
      </p:sp>
      <p:sp>
        <p:nvSpPr>
          <p:cNvPr id="4" name="Content Placeholder 3"/>
          <p:cNvSpPr>
            <a:spLocks noGrp="1"/>
          </p:cNvSpPr>
          <p:nvPr>
            <p:ph sz="half" idx="2"/>
          </p:nvPr>
        </p:nvSpPr>
        <p:spPr>
          <a:xfrm>
            <a:off x="1443491" y="2824270"/>
            <a:ext cx="3125766" cy="2644457"/>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Editar estilos de texto Mestre</a:t>
            </a:r>
          </a:p>
        </p:txBody>
      </p:sp>
      <p:sp>
        <p:nvSpPr>
          <p:cNvPr id="6" name="Content Placeholder 5"/>
          <p:cNvSpPr>
            <a:spLocks noGrp="1"/>
          </p:cNvSpPr>
          <p:nvPr>
            <p:ph sz="quarter" idx="4"/>
          </p:nvPr>
        </p:nvSpPr>
        <p:spPr>
          <a:xfrm>
            <a:off x="4889182" y="2821491"/>
            <a:ext cx="3125652" cy="2637371"/>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3844D7F6-A1C5-4276-B7B2-E959C06E6F49}" type="datetimeFigureOut">
              <a:rPr lang="pt-BR" smtClean="0"/>
              <a:pPr/>
              <a:t>20/02/2017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37E257C1-BD77-4892-97DA-09E0BA6A4368}" type="slidenum">
              <a:rPr lang="pt-BR" smtClean="0"/>
              <a:pPr/>
              <a:t>‹nº›</a:t>
            </a:fld>
            <a:endParaRPr lang="pt-BR"/>
          </a:p>
        </p:txBody>
      </p:sp>
    </p:spTree>
    <p:extLst>
      <p:ext uri="{BB962C8B-B14F-4D97-AF65-F5344CB8AC3E}">
        <p14:creationId xmlns:p14="http://schemas.microsoft.com/office/powerpoint/2010/main" xmlns="" val="1288425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3844D7F6-A1C5-4276-B7B2-E959C06E6F49}" type="datetimeFigureOut">
              <a:rPr lang="pt-BR" smtClean="0"/>
              <a:pPr/>
              <a:t>20/02/2017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37E257C1-BD77-4892-97DA-09E0BA6A4368}" type="slidenum">
              <a:rPr lang="pt-BR" smtClean="0"/>
              <a:pPr/>
              <a:t>‹nº›</a:t>
            </a:fld>
            <a:endParaRPr lang="pt-BR"/>
          </a:p>
        </p:txBody>
      </p:sp>
    </p:spTree>
    <p:extLst>
      <p:ext uri="{BB962C8B-B14F-4D97-AF65-F5344CB8AC3E}">
        <p14:creationId xmlns:p14="http://schemas.microsoft.com/office/powerpoint/2010/main" xmlns="" val="277986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4D7F6-A1C5-4276-B7B2-E959C06E6F49}" type="datetimeFigureOut">
              <a:rPr lang="pt-BR" smtClean="0"/>
              <a:pPr/>
              <a:t>20/02/2017</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37E257C1-BD77-4892-97DA-09E0BA6A4368}" type="slidenum">
              <a:rPr lang="pt-BR" smtClean="0"/>
              <a:pPr/>
              <a:t>‹nº›</a:t>
            </a:fld>
            <a:endParaRPr lang="pt-BR"/>
          </a:p>
        </p:txBody>
      </p:sp>
    </p:spTree>
    <p:extLst>
      <p:ext uri="{BB962C8B-B14F-4D97-AF65-F5344CB8AC3E}">
        <p14:creationId xmlns:p14="http://schemas.microsoft.com/office/powerpoint/2010/main" xmlns="" val="1161999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Editar estilos de texto Mestre</a:t>
            </a:r>
          </a:p>
        </p:txBody>
      </p:sp>
      <p:sp>
        <p:nvSpPr>
          <p:cNvPr id="5" name="Date Placeholder 4"/>
          <p:cNvSpPr>
            <a:spLocks noGrp="1"/>
          </p:cNvSpPr>
          <p:nvPr>
            <p:ph type="dt" sz="half" idx="10"/>
          </p:nvPr>
        </p:nvSpPr>
        <p:spPr/>
        <p:txBody>
          <a:bodyPr/>
          <a:lstStyle/>
          <a:p>
            <a:fld id="{3844D7F6-A1C5-4276-B7B2-E959C06E6F49}" type="datetimeFigureOut">
              <a:rPr lang="pt-BR" smtClean="0"/>
              <a:pPr/>
              <a:t>20/02/2017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7E257C1-BD77-4892-97DA-09E0BA6A4368}" type="slidenum">
              <a:rPr lang="pt-BR" smtClean="0"/>
              <a:pPr/>
              <a:t>‹nº›</a:t>
            </a:fld>
            <a:endParaRPr lang="pt-B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871653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Editar estilos de texto Mestre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3844D7F6-A1C5-4276-B7B2-E959C06E6F49}" type="datetimeFigureOut">
              <a:rPr lang="pt-BR" smtClean="0"/>
              <a:pPr/>
              <a:t>20/02/2017</a:t>
            </a:fld>
            <a:endParaRPr lang="pt-BR"/>
          </a:p>
        </p:txBody>
      </p:sp>
      <p:sp>
        <p:nvSpPr>
          <p:cNvPr id="6" name="Footer Placeholder 5"/>
          <p:cNvSpPr>
            <a:spLocks noGrp="1"/>
          </p:cNvSpPr>
          <p:nvPr>
            <p:ph type="ftr" sz="quarter" idx="11"/>
          </p:nvPr>
        </p:nvSpPr>
        <p:spPr>
          <a:xfrm>
            <a:off x="1437530" y="318641"/>
            <a:ext cx="3251553" cy="320931"/>
          </a:xfrm>
        </p:spPr>
        <p:txBody>
          <a:bodyPr/>
          <a:lstStyle/>
          <a:p>
            <a:endParaRPr lang="pt-BR"/>
          </a:p>
        </p:txBody>
      </p:sp>
      <p:sp>
        <p:nvSpPr>
          <p:cNvPr id="7" name="Slide Number Placeholder 6"/>
          <p:cNvSpPr>
            <a:spLocks noGrp="1"/>
          </p:cNvSpPr>
          <p:nvPr>
            <p:ph type="sldNum" sz="quarter" idx="12"/>
          </p:nvPr>
        </p:nvSpPr>
        <p:spPr/>
        <p:txBody>
          <a:bodyPr/>
          <a:lstStyle/>
          <a:p>
            <a:fld id="{37E257C1-BD77-4892-97DA-09E0BA6A4368}" type="slidenum">
              <a:rPr lang="pt-BR" smtClean="0"/>
              <a:pPr/>
              <a:t>‹nº›</a:t>
            </a:fld>
            <a:endParaRPr lang="pt-B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664693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cstate="print">
            <a:extLst>
              <a:ext uri="{28A0092B-C50C-407E-A947-70E740481C1C}">
                <a14:useLocalDpi xmlns:a14="http://schemas.microsoft.com/office/drawing/2010/main" xmlns=""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844D7F6-A1C5-4276-B7B2-E959C06E6F49}" type="datetimeFigureOut">
              <a:rPr lang="pt-BR" smtClean="0"/>
              <a:pPr/>
              <a:t>20/02/2017</a:t>
            </a:fld>
            <a:endParaRPr lang="pt-B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37E257C1-BD77-4892-97DA-09E0BA6A4368}" type="slidenum">
              <a:rPr lang="pt-BR" smtClean="0"/>
              <a:pPr/>
              <a:t>‹nº›</a:t>
            </a:fld>
            <a:endParaRPr lang="pt-BR"/>
          </a:p>
        </p:txBody>
      </p:sp>
    </p:spTree>
    <p:extLst>
      <p:ext uri="{BB962C8B-B14F-4D97-AF65-F5344CB8AC3E}">
        <p14:creationId xmlns:p14="http://schemas.microsoft.com/office/powerpoint/2010/main" xmlns="" val="21125113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1" y="188641"/>
            <a:ext cx="8208913" cy="720080"/>
          </a:xfrm>
        </p:spPr>
        <p:txBody>
          <a:bodyPr>
            <a:normAutofit fontScale="90000"/>
          </a:bodyPr>
          <a:lstStyle/>
          <a:p>
            <a:r>
              <a:rPr lang="pt-BR" dirty="0"/>
              <a:t>“</a:t>
            </a:r>
            <a:r>
              <a:rPr lang="pt-BR" sz="2700" dirty="0"/>
              <a:t>UM BARCO SEM RUMO VAI PARA ONDE O VENTO LEVA...”</a:t>
            </a:r>
          </a:p>
        </p:txBody>
      </p:sp>
      <p:pic>
        <p:nvPicPr>
          <p:cNvPr id="1026" name="Picture 2" descr="http://www.teusonhar.com.br/wp-content/uploads/2014/01/sonhar-com-barco.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1600" y="931313"/>
            <a:ext cx="7056784" cy="521744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07111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                 Seção I</a:t>
            </a:r>
            <a:br>
              <a:rPr lang="pt-BR" b="1" dirty="0"/>
            </a:br>
            <a:r>
              <a:rPr lang="pt-BR" b="1" dirty="0"/>
              <a:t>Do Conselho de Escola</a:t>
            </a:r>
            <a:r>
              <a:rPr lang="pt-BR" dirty="0"/>
              <a:t/>
            </a:r>
            <a:br>
              <a:rPr lang="pt-BR" dirty="0"/>
            </a:br>
            <a:r>
              <a:rPr lang="pt-BR" b="1" dirty="0"/>
              <a:t> </a:t>
            </a:r>
            <a:r>
              <a:rPr lang="pt-BR" dirty="0"/>
              <a:t/>
            </a:r>
            <a:br>
              <a:rPr lang="pt-BR" dirty="0"/>
            </a:br>
            <a:endParaRPr lang="pt-BR" dirty="0"/>
          </a:p>
        </p:txBody>
      </p:sp>
      <p:sp>
        <p:nvSpPr>
          <p:cNvPr id="3" name="Espaço Reservado para Conteúdo 2"/>
          <p:cNvSpPr>
            <a:spLocks noGrp="1"/>
          </p:cNvSpPr>
          <p:nvPr>
            <p:ph idx="1"/>
          </p:nvPr>
        </p:nvSpPr>
        <p:spPr/>
        <p:txBody>
          <a:bodyPr>
            <a:normAutofit fontScale="70000" lnSpcReduction="20000"/>
          </a:bodyPr>
          <a:lstStyle/>
          <a:p>
            <a:pPr marL="0" indent="0">
              <a:buNone/>
            </a:pPr>
            <a:endParaRPr lang="pt-BR" b="1" dirty="0"/>
          </a:p>
          <a:p>
            <a:pPr marL="0" indent="0">
              <a:buNone/>
            </a:pPr>
            <a:endParaRPr lang="pt-BR" dirty="0"/>
          </a:p>
          <a:p>
            <a:r>
              <a:rPr lang="pt-BR" b="1" dirty="0"/>
              <a:t>Art. 18</a:t>
            </a:r>
            <a:r>
              <a:rPr lang="pt-BR" dirty="0"/>
              <a:t> - O Conselho de Escola, articulado ao Núcleo de Direção, constitui-se em colegiado de natureza consultiva e deliberativa, formado por representantes de todos os segmentos da comunidade escolar. </a:t>
            </a:r>
          </a:p>
          <a:p>
            <a:r>
              <a:rPr lang="pt-BR" b="1" dirty="0"/>
              <a:t>Art. 19 </a:t>
            </a:r>
            <a:r>
              <a:rPr lang="pt-BR" dirty="0"/>
              <a:t>- O Conselho de Escola tomará suas decisões, respeitando os princípios e diretrizes da política educacional e da Proposta Pedagógica da Escola e a legislação vigente.</a:t>
            </a:r>
          </a:p>
          <a:p>
            <a:r>
              <a:rPr lang="pt-BR" b="1" dirty="0"/>
              <a:t>Art. 20 </a:t>
            </a:r>
            <a:r>
              <a:rPr lang="pt-BR" dirty="0"/>
              <a:t>– O Conselho de Escola poderá elaborar seu próprio Estatuto e delegar atribuições a comissões, apenas para dinamizar sua atuação e facilitar a sua organização.</a:t>
            </a:r>
          </a:p>
          <a:p>
            <a:r>
              <a:rPr lang="pt-BR" b="1" dirty="0"/>
              <a:t>Art. 21</a:t>
            </a:r>
            <a:r>
              <a:rPr lang="pt-BR" dirty="0"/>
              <a:t> - A composição do Conselho de Escola está definida em legislação específica.</a:t>
            </a:r>
          </a:p>
          <a:p>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                  Seção II</a:t>
            </a:r>
            <a:r>
              <a:rPr lang="pt-BR" dirty="0"/>
              <a:t/>
            </a:r>
            <a:br>
              <a:rPr lang="pt-BR" dirty="0"/>
            </a:br>
            <a:r>
              <a:rPr lang="pt-BR" dirty="0"/>
              <a:t>    </a:t>
            </a:r>
            <a:r>
              <a:rPr lang="pt-BR" b="1" dirty="0"/>
              <a:t>Do Conselho de Classe</a:t>
            </a:r>
            <a:r>
              <a:rPr lang="pt-BR" dirty="0"/>
              <a:t/>
            </a:r>
            <a:br>
              <a:rPr lang="pt-BR" dirty="0"/>
            </a:br>
            <a:endParaRPr lang="pt-BR" dirty="0"/>
          </a:p>
        </p:txBody>
      </p:sp>
      <p:sp>
        <p:nvSpPr>
          <p:cNvPr id="3" name="Espaço Reservado para Conteúdo 2"/>
          <p:cNvSpPr>
            <a:spLocks noGrp="1"/>
          </p:cNvSpPr>
          <p:nvPr>
            <p:ph idx="1"/>
          </p:nvPr>
        </p:nvSpPr>
        <p:spPr>
          <a:xfrm>
            <a:off x="457200" y="1853754"/>
            <a:ext cx="8229600" cy="4743597"/>
          </a:xfrm>
        </p:spPr>
        <p:txBody>
          <a:bodyPr>
            <a:normAutofit fontScale="25000" lnSpcReduction="20000"/>
          </a:bodyPr>
          <a:lstStyle/>
          <a:p>
            <a:pPr marL="0" indent="0">
              <a:buNone/>
            </a:pPr>
            <a:r>
              <a:rPr lang="pt-BR" b="1" dirty="0"/>
              <a:t> </a:t>
            </a:r>
            <a:endParaRPr lang="pt-BR" dirty="0"/>
          </a:p>
          <a:p>
            <a:r>
              <a:rPr lang="pt-BR" sz="4400" b="1" dirty="0"/>
              <a:t>Art. 22</a:t>
            </a:r>
            <a:r>
              <a:rPr lang="pt-BR" sz="4400" dirty="0"/>
              <a:t> - O Conselho de Classe, como colegiado responsável pelo processo coletivo de acompanhamento e avaliação do ensino e da aprendizagem, deverá reunir-se uma vez por bimestre ou quando convocado pelo Diretor da Escola e organizar-se-á de forma a:</a:t>
            </a:r>
          </a:p>
          <a:p>
            <a:pPr lvl="0"/>
            <a:r>
              <a:rPr lang="pt-BR" sz="4400" dirty="0"/>
              <a:t>possibilitar a </a:t>
            </a:r>
            <a:r>
              <a:rPr lang="pt-BR" sz="4400" dirty="0" err="1"/>
              <a:t>interrelação</a:t>
            </a:r>
            <a:r>
              <a:rPr lang="pt-BR" sz="4400" dirty="0"/>
              <a:t> entre profissionais e alunos, entre turnos, classes e anos  das diferentes  turmas dos cursos;</a:t>
            </a:r>
          </a:p>
          <a:p>
            <a:pPr lvl="0"/>
            <a:r>
              <a:rPr lang="pt-BR" sz="4400" dirty="0"/>
              <a:t>propiciar o debate permanente sobre o processo de ensino e de aprendizagem;</a:t>
            </a:r>
          </a:p>
          <a:p>
            <a:pPr lvl="0"/>
            <a:r>
              <a:rPr lang="pt-BR" sz="4400" dirty="0"/>
              <a:t>favorecer a integração e sequência dos conteúdos curriculares de cada ano, classe/termo/ciclo;</a:t>
            </a:r>
          </a:p>
          <a:p>
            <a:pPr lvl="0"/>
            <a:r>
              <a:rPr lang="pt-BR" sz="4400" dirty="0"/>
              <a:t>orientar o processo de gestão do ensino.</a:t>
            </a:r>
          </a:p>
          <a:p>
            <a:r>
              <a:rPr lang="pt-BR" sz="4400" b="1" dirty="0"/>
              <a:t>Art. 23</a:t>
            </a:r>
            <a:r>
              <a:rPr lang="pt-BR" sz="4400" dirty="0"/>
              <a:t> - O Conselho de Classe será constituído por todos os professores da mesma classe, além do Professor Coordenador e contará com a participação de um aluno de cada classe, independentemente de sua idade, escolhido por seus pares.</a:t>
            </a:r>
          </a:p>
          <a:p>
            <a:r>
              <a:rPr lang="pt-BR" sz="4400" b="1" dirty="0"/>
              <a:t>Art. 24</a:t>
            </a:r>
            <a:r>
              <a:rPr lang="pt-BR" sz="4400" dirty="0"/>
              <a:t> - Os Conselhos de Classe, de natureza deliberativa, terão as seguintes atribuições:</a:t>
            </a:r>
          </a:p>
          <a:p>
            <a:pPr lvl="0"/>
            <a:r>
              <a:rPr lang="pt-BR" sz="4400" dirty="0"/>
              <a:t>avaliar o rendimento da classe , confrontando os resultados da aprendizagem dos alunos relativos aos diferentes Componentes Curriculares:</a:t>
            </a:r>
          </a:p>
          <a:p>
            <a:pPr lvl="0"/>
            <a:r>
              <a:rPr lang="pt-BR" sz="4400" dirty="0"/>
              <a:t>analisando os padrões de avaliação utilizados;</a:t>
            </a:r>
          </a:p>
          <a:p>
            <a:pPr lvl="0"/>
            <a:r>
              <a:rPr lang="pt-BR" sz="4400" dirty="0"/>
              <a:t>identificando os alunos com aproveitamento insuficiente e as causas destes, propondo medidas de encaminhamento;</a:t>
            </a:r>
          </a:p>
          <a:p>
            <a:pPr lvl="0"/>
            <a:r>
              <a:rPr lang="pt-BR" sz="4400" dirty="0"/>
              <a:t>coletando e utilizando informações sobre as necessidades, interesses e aptidões dos alunos.</a:t>
            </a:r>
          </a:p>
          <a:p>
            <a:pPr lvl="0"/>
            <a:r>
              <a:rPr lang="pt-BR" sz="4400" dirty="0"/>
              <a:t>identificar os alunos com frequência irregular, propondo medidas de encaminhamento;</a:t>
            </a:r>
          </a:p>
          <a:p>
            <a:pPr lvl="0"/>
            <a:r>
              <a:rPr lang="pt-BR" sz="4400" dirty="0"/>
              <a:t>avaliar a conduta da classe :</a:t>
            </a:r>
          </a:p>
          <a:p>
            <a:pPr lvl="0"/>
            <a:r>
              <a:rPr lang="pt-BR" sz="4400" dirty="0"/>
              <a:t>confrontando o relacionamento da classe com diferentes professores;</a:t>
            </a:r>
          </a:p>
          <a:p>
            <a:pPr lvl="0"/>
            <a:r>
              <a:rPr lang="pt-BR" sz="4400" dirty="0"/>
              <a:t>identificando os alunos de ajustamento insatisfatório à situação da classe e da escola;</a:t>
            </a:r>
          </a:p>
          <a:p>
            <a:pPr lvl="0"/>
            <a:r>
              <a:rPr lang="pt-BR" sz="4400" dirty="0"/>
              <a:t> propondo medidas que visem ao melhor ajustamento do aluno.</a:t>
            </a:r>
          </a:p>
          <a:p>
            <a:pPr lvl="0"/>
            <a:r>
              <a:rPr lang="pt-BR" sz="4400" dirty="0"/>
              <a:t>Encaminhar o aluno para atividades de compensação de ausências, sempre que estas ultrapassarem o limite de 20% do total de aulas dadas ao longo de cada bimestre letivo;</a:t>
            </a:r>
          </a:p>
          <a:p>
            <a:pPr lvl="0"/>
            <a:r>
              <a:rPr lang="pt-BR" sz="4400" dirty="0"/>
              <a:t>decidir sobre a permanência ou não do discente na mesma série/ ano/termo/ciclo.</a:t>
            </a:r>
          </a:p>
          <a:p>
            <a:pPr lvl="0"/>
            <a:r>
              <a:rPr lang="pt-BR" sz="4400" dirty="0"/>
              <a:t>estabelecer os procedimentos para:</a:t>
            </a:r>
          </a:p>
          <a:p>
            <a:pPr lvl="0"/>
            <a:r>
              <a:rPr lang="pt-BR" sz="4400" dirty="0"/>
              <a:t>aproveitamento de estudos;</a:t>
            </a:r>
          </a:p>
          <a:p>
            <a:pPr lvl="0"/>
            <a:r>
              <a:rPr lang="pt-BR" sz="4400" dirty="0"/>
              <a:t>matrícula, classificação e reclassificação de alunos;</a:t>
            </a:r>
          </a:p>
          <a:p>
            <a:pPr lvl="0"/>
            <a:r>
              <a:rPr lang="pt-BR" sz="4400" dirty="0"/>
              <a:t>avaliação de competências.</a:t>
            </a:r>
          </a:p>
          <a:p>
            <a:pPr lvl="0"/>
            <a:endParaRPr lang="pt-BR" sz="4400" dirty="0"/>
          </a:p>
          <a:p>
            <a:r>
              <a:rPr lang="pt-BR" sz="4400" b="1" dirty="0"/>
              <a:t>Parágrafo único</a:t>
            </a:r>
            <a:r>
              <a:rPr lang="pt-BR" sz="4400" dirty="0"/>
              <a:t> – O Conselho referido no caput será presidido pelo Diretor de Escola, que poderá delegar a presidência ao Vice-Diretor, ao Professor Coordenador ou a qualquer outro docente da escola.</a:t>
            </a:r>
          </a:p>
          <a:p>
            <a:pPr marL="0" indent="0">
              <a:buNone/>
            </a:pPr>
            <a:r>
              <a:rPr lang="pt-BR" sz="4400" dirty="0"/>
              <a:t> </a:t>
            </a:r>
          </a:p>
          <a:p>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332657"/>
            <a:ext cx="6571343" cy="1008112"/>
          </a:xfrm>
        </p:spPr>
        <p:txBody>
          <a:bodyPr/>
          <a:lstStyle/>
          <a:p>
            <a:r>
              <a:rPr lang="pt-BR" b="1" dirty="0"/>
              <a:t/>
            </a:r>
            <a:br>
              <a:rPr lang="pt-BR" b="1" dirty="0"/>
            </a:br>
            <a:r>
              <a:rPr lang="pt-BR" b="1" dirty="0"/>
              <a:t>** do conselho de classe</a:t>
            </a:r>
          </a:p>
        </p:txBody>
      </p:sp>
      <p:sp>
        <p:nvSpPr>
          <p:cNvPr id="3" name="Espaço Reservado para Conteúdo 2"/>
          <p:cNvSpPr>
            <a:spLocks noGrp="1"/>
          </p:cNvSpPr>
          <p:nvPr>
            <p:ph idx="1"/>
          </p:nvPr>
        </p:nvSpPr>
        <p:spPr/>
        <p:txBody>
          <a:bodyPr>
            <a:normAutofit fontScale="25000" lnSpcReduction="20000"/>
          </a:bodyPr>
          <a:lstStyle/>
          <a:p>
            <a:r>
              <a:rPr lang="pt-BR" sz="4800" b="1" dirty="0"/>
              <a:t>Art. 24</a:t>
            </a:r>
            <a:r>
              <a:rPr lang="pt-BR" sz="4800" dirty="0"/>
              <a:t> - Os Conselhos de Classe, de natureza deliberativa, terão as seguintes atribuições:</a:t>
            </a:r>
          </a:p>
          <a:p>
            <a:pPr lvl="0"/>
            <a:r>
              <a:rPr lang="pt-BR" sz="4800" dirty="0"/>
              <a:t>avaliar o rendimento da classe , confrontando os resultados da aprendizagem dos alunos relativos aos diferentes Componentes Curriculares:</a:t>
            </a:r>
          </a:p>
          <a:p>
            <a:pPr lvl="0"/>
            <a:r>
              <a:rPr lang="pt-BR" sz="4800" dirty="0"/>
              <a:t>analisando os padrões de avaliação utilizados;</a:t>
            </a:r>
          </a:p>
          <a:p>
            <a:pPr lvl="0"/>
            <a:r>
              <a:rPr lang="pt-BR" sz="4800" dirty="0"/>
              <a:t>identificando os alunos com aproveitamento insuficiente e as causas destes, propondo medidas de encaminhamento;</a:t>
            </a:r>
          </a:p>
          <a:p>
            <a:pPr lvl="0"/>
            <a:r>
              <a:rPr lang="pt-BR" sz="4800" dirty="0"/>
              <a:t>coletando e utilizando informações sobre as necessidades, interesses e aptidões dos alunos.</a:t>
            </a:r>
          </a:p>
          <a:p>
            <a:pPr lvl="0"/>
            <a:r>
              <a:rPr lang="pt-BR" sz="4800" dirty="0"/>
              <a:t>identificar os alunos com frequência irregular, propondo medidas de encaminhamento;</a:t>
            </a:r>
          </a:p>
          <a:p>
            <a:pPr lvl="0"/>
            <a:r>
              <a:rPr lang="pt-BR" sz="4800" dirty="0"/>
              <a:t>avaliar a conduta da classe :</a:t>
            </a:r>
          </a:p>
          <a:p>
            <a:pPr lvl="0"/>
            <a:r>
              <a:rPr lang="pt-BR" sz="4800" dirty="0"/>
              <a:t>confrontando o relacionamento da classe com diferentes professores;</a:t>
            </a:r>
          </a:p>
          <a:p>
            <a:pPr lvl="0"/>
            <a:r>
              <a:rPr lang="pt-BR" sz="4800" dirty="0"/>
              <a:t>identificando os alunos de ajustamento insatisfatório à situação da classe e da escola;</a:t>
            </a:r>
          </a:p>
          <a:p>
            <a:pPr lvl="0"/>
            <a:r>
              <a:rPr lang="pt-BR" sz="4800" dirty="0"/>
              <a:t> propondo medidas que visem ao melhor ajustamento do aluno.</a:t>
            </a:r>
          </a:p>
          <a:p>
            <a:endParaRPr lang="pt-BR" dirty="0"/>
          </a:p>
        </p:txBody>
      </p:sp>
    </p:spTree>
    <p:extLst>
      <p:ext uri="{BB962C8B-B14F-4D97-AF65-F5344CB8AC3E}">
        <p14:creationId xmlns:p14="http://schemas.microsoft.com/office/powerpoint/2010/main" xmlns="" val="2978702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 do conselho de classe</a:t>
            </a:r>
          </a:p>
        </p:txBody>
      </p:sp>
      <p:sp>
        <p:nvSpPr>
          <p:cNvPr id="3" name="Espaço Reservado para Conteúdo 2"/>
          <p:cNvSpPr>
            <a:spLocks noGrp="1"/>
          </p:cNvSpPr>
          <p:nvPr>
            <p:ph idx="1"/>
          </p:nvPr>
        </p:nvSpPr>
        <p:spPr/>
        <p:txBody>
          <a:bodyPr>
            <a:normAutofit fontScale="55000" lnSpcReduction="20000"/>
          </a:bodyPr>
          <a:lstStyle/>
          <a:p>
            <a:pPr lvl="0"/>
            <a:r>
              <a:rPr lang="pt-BR" dirty="0"/>
              <a:t>Encaminhar o aluno para atividades de compensação de ausências, sempre que estas ultrapassarem o limite de 20% do total de aulas dadas ao longo de cada bimestre letivo;</a:t>
            </a:r>
          </a:p>
          <a:p>
            <a:pPr lvl="0"/>
            <a:r>
              <a:rPr lang="pt-BR" dirty="0"/>
              <a:t>decidir sobre a permanência ou não do discente na mesma série/ ano/termo/ciclo.</a:t>
            </a:r>
          </a:p>
          <a:p>
            <a:pPr lvl="0"/>
            <a:r>
              <a:rPr lang="pt-BR" dirty="0"/>
              <a:t>estabelecer os procedimentos para:</a:t>
            </a:r>
          </a:p>
          <a:p>
            <a:pPr lvl="0"/>
            <a:r>
              <a:rPr lang="pt-BR" dirty="0"/>
              <a:t>aproveitamento de estudos;</a:t>
            </a:r>
          </a:p>
          <a:p>
            <a:pPr lvl="0"/>
            <a:r>
              <a:rPr lang="pt-BR" dirty="0"/>
              <a:t>matrícula, classificação e reclassificação de alunos;</a:t>
            </a:r>
          </a:p>
          <a:p>
            <a:pPr lvl="0"/>
            <a:r>
              <a:rPr lang="pt-BR" dirty="0"/>
              <a:t>avaliação de competências.</a:t>
            </a:r>
          </a:p>
          <a:p>
            <a:pPr lvl="0"/>
            <a:endParaRPr lang="pt-BR" dirty="0"/>
          </a:p>
          <a:p>
            <a:r>
              <a:rPr lang="pt-BR" b="1" dirty="0"/>
              <a:t>Parágrafo único</a:t>
            </a:r>
            <a:r>
              <a:rPr lang="pt-BR" dirty="0"/>
              <a:t> – O Conselho referido no caput será presidido pelo Diretor de Escola, que poderá delegar a presidência ao Vice-Diretor, ao Professor Coordenador ou a qualquer outro docente da escola.</a:t>
            </a:r>
          </a:p>
          <a:p>
            <a:pPr marL="0" indent="0">
              <a:buNone/>
            </a:pPr>
            <a:r>
              <a:rPr lang="pt-BR" dirty="0"/>
              <a:t> </a:t>
            </a:r>
          </a:p>
          <a:p>
            <a:endParaRPr lang="pt-BR" dirty="0"/>
          </a:p>
        </p:txBody>
      </p:sp>
    </p:spTree>
    <p:extLst>
      <p:ext uri="{BB962C8B-B14F-4D97-AF65-F5344CB8AC3E}">
        <p14:creationId xmlns:p14="http://schemas.microsoft.com/office/powerpoint/2010/main" xmlns="" val="2464066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332656"/>
            <a:ext cx="6571343" cy="1521099"/>
          </a:xfrm>
        </p:spPr>
        <p:txBody>
          <a:bodyPr>
            <a:noAutofit/>
          </a:bodyPr>
          <a:lstStyle/>
          <a:p>
            <a:pPr algn="ctr"/>
            <a:r>
              <a:rPr lang="pt-BR" b="1" dirty="0"/>
              <a:t>** Das Normas de Gestão</a:t>
            </a:r>
            <a:r>
              <a:rPr lang="pt-BR" dirty="0"/>
              <a:t/>
            </a:r>
            <a:br>
              <a:rPr lang="pt-BR" dirty="0"/>
            </a:br>
            <a:r>
              <a:rPr lang="pt-BR" b="1" dirty="0"/>
              <a:t>Seção I</a:t>
            </a:r>
            <a:r>
              <a:rPr lang="pt-BR" dirty="0"/>
              <a:t/>
            </a:r>
            <a:br>
              <a:rPr lang="pt-BR" dirty="0"/>
            </a:br>
            <a:r>
              <a:rPr lang="pt-BR" b="1" dirty="0"/>
              <a:t>Dos Princípios</a:t>
            </a:r>
            <a:r>
              <a:rPr lang="pt-BR" dirty="0"/>
              <a:t/>
            </a:r>
            <a:br>
              <a:rPr lang="pt-BR" dirty="0"/>
            </a:br>
            <a:endParaRPr lang="pt-BR" dirty="0"/>
          </a:p>
        </p:txBody>
      </p:sp>
      <p:sp>
        <p:nvSpPr>
          <p:cNvPr id="3" name="Espaço Reservado para Conteúdo 2"/>
          <p:cNvSpPr>
            <a:spLocks noGrp="1"/>
          </p:cNvSpPr>
          <p:nvPr>
            <p:ph idx="1"/>
          </p:nvPr>
        </p:nvSpPr>
        <p:spPr>
          <a:xfrm>
            <a:off x="1443491" y="1853755"/>
            <a:ext cx="6571343" cy="4095525"/>
          </a:xfrm>
        </p:spPr>
        <p:txBody>
          <a:bodyPr>
            <a:normAutofit fontScale="25000" lnSpcReduction="20000"/>
          </a:bodyPr>
          <a:lstStyle/>
          <a:p>
            <a:pPr marL="0" indent="0">
              <a:buNone/>
            </a:pPr>
            <a:r>
              <a:rPr lang="pt-BR" b="1" dirty="0"/>
              <a:t> </a:t>
            </a:r>
            <a:endParaRPr lang="pt-BR" dirty="0"/>
          </a:p>
          <a:p>
            <a:r>
              <a:rPr lang="pt-BR" sz="4800" b="1" i="1" dirty="0"/>
              <a:t>Art. 25 – As normas de Gestão e Convivência, elaboradas com participação</a:t>
            </a:r>
          </a:p>
          <a:p>
            <a:r>
              <a:rPr lang="pt-BR" sz="4800" b="1" i="1" dirty="0"/>
              <a:t>representativa dos envolvidos no processo educativo e explicitadas na Proposta </a:t>
            </a:r>
          </a:p>
          <a:p>
            <a:r>
              <a:rPr lang="pt-BR" sz="4800" b="1" i="1" dirty="0"/>
              <a:t>Pedagógica da Escola contemplarão, no mínimo:</a:t>
            </a:r>
          </a:p>
          <a:p>
            <a:pPr lvl="0"/>
            <a:r>
              <a:rPr lang="pt-BR" sz="4800" b="1" i="1" dirty="0"/>
              <a:t>os princípios que regem as relações profissionais e interpessoais;</a:t>
            </a:r>
          </a:p>
          <a:p>
            <a:pPr lvl="0"/>
            <a:r>
              <a:rPr lang="pt-BR" sz="4800" b="1" i="1" dirty="0"/>
              <a:t>os direitos e deveres dos participantes do processo educativo;</a:t>
            </a:r>
          </a:p>
          <a:p>
            <a:pPr lvl="0"/>
            <a:r>
              <a:rPr lang="pt-BR" sz="4800" b="1" i="1" dirty="0"/>
              <a:t>as formas de acesso e utilização coletiva dos diferentes ambientes escolares;</a:t>
            </a:r>
          </a:p>
          <a:p>
            <a:pPr lvl="0"/>
            <a:r>
              <a:rPr lang="pt-BR" sz="4800" b="1" i="1" dirty="0"/>
              <a:t>a responsabilidade individual e coletiva na manutenção de equipamentos, materiais, salas de aula e demais ambientes.</a:t>
            </a:r>
          </a:p>
          <a:p>
            <a:r>
              <a:rPr lang="pt-BR" sz="4800" b="1" i="1" dirty="0"/>
              <a:t>§ 1º - As relações profissionais e interpessoais nessa escola, fundamentadas na relação direito-deveres, pautar-se-ão pelos princípios da responsabilidade, solidariedade, tolerância, ética, pluralidade cultural, autonomia e gestão democrática;</a:t>
            </a:r>
          </a:p>
          <a:p>
            <a:r>
              <a:rPr lang="pt-BR" sz="4800" b="1" i="1" dirty="0"/>
              <a:t>§ 2º - A Escola não fará solicitações que impeçam a frequência de alunos às atividades escolares ou que venham a sujeitá-los à discriminação ou constrangimento de qualquer ordem.</a:t>
            </a:r>
          </a:p>
          <a:p>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404664"/>
            <a:ext cx="6571343" cy="1449091"/>
          </a:xfrm>
        </p:spPr>
        <p:txBody>
          <a:bodyPr>
            <a:normAutofit fontScale="90000"/>
          </a:bodyPr>
          <a:lstStyle/>
          <a:p>
            <a:r>
              <a:rPr lang="pt-BR" b="1" dirty="0"/>
              <a:t>Seção II</a:t>
            </a:r>
            <a:r>
              <a:rPr lang="pt-BR" dirty="0"/>
              <a:t/>
            </a:r>
            <a:br>
              <a:rPr lang="pt-BR" dirty="0"/>
            </a:br>
            <a:r>
              <a:rPr lang="pt-BR" b="1" dirty="0"/>
              <a:t>Dos Direitos e Deveres dos Servidores</a:t>
            </a:r>
            <a:r>
              <a:rPr lang="pt-BR" dirty="0"/>
              <a:t/>
            </a:r>
            <a:br>
              <a:rPr lang="pt-BR" dirty="0"/>
            </a:br>
            <a:endParaRPr lang="pt-BR" dirty="0"/>
          </a:p>
        </p:txBody>
      </p:sp>
      <p:sp>
        <p:nvSpPr>
          <p:cNvPr id="3" name="Espaço Reservado para Conteúdo 2"/>
          <p:cNvSpPr>
            <a:spLocks noGrp="1"/>
          </p:cNvSpPr>
          <p:nvPr>
            <p:ph idx="1"/>
          </p:nvPr>
        </p:nvSpPr>
        <p:spPr/>
        <p:txBody>
          <a:bodyPr>
            <a:normAutofit fontScale="85000" lnSpcReduction="10000"/>
          </a:bodyPr>
          <a:lstStyle/>
          <a:p>
            <a:r>
              <a:rPr lang="pt-BR" b="1" dirty="0"/>
              <a:t>Art. 26</a:t>
            </a:r>
            <a:r>
              <a:rPr lang="pt-BR" dirty="0"/>
              <a:t> – Aos servidores em exercício na escola aplicam-se, quanto a direitos, deveres e regime disciplinar, as disposições estatutárias dos Servidores Públicos Civis do Estado e do Pessoal do Quadro do Magistério.</a:t>
            </a:r>
          </a:p>
          <a:p>
            <a:r>
              <a:rPr lang="pt-BR" b="1" dirty="0"/>
              <a:t>Art. 27 </a:t>
            </a:r>
            <a:r>
              <a:rPr lang="pt-BR" dirty="0"/>
              <a:t>– O horário de trabalho dos Servidores da Escola, observadas a legislação em vigor e normas baixadas pela administração superior, é fixado de acordo com as necessidades do ensino, atendidas a conveniência e as peculiaridades da escola.</a:t>
            </a:r>
          </a:p>
          <a:p>
            <a:r>
              <a:rPr lang="pt-BR" b="1" dirty="0"/>
              <a:t>Art. 28</a:t>
            </a:r>
            <a:r>
              <a:rPr lang="pt-BR" dirty="0"/>
              <a:t> – Qualquer que seja o horário da Escola, os servidores estarão sujeitos à escala e ao regime de trabalho estabelecido.</a:t>
            </a:r>
          </a:p>
          <a:p>
            <a:pPr marL="0" indent="0">
              <a:buNone/>
            </a:pPr>
            <a:endParaRPr lang="pt-BR" dirty="0"/>
          </a:p>
          <a:p>
            <a:endParaRPr lang="pt-BR" dirty="0"/>
          </a:p>
        </p:txBody>
      </p:sp>
    </p:spTree>
    <p:extLst>
      <p:ext uri="{BB962C8B-B14F-4D97-AF65-F5344CB8AC3E}">
        <p14:creationId xmlns:p14="http://schemas.microsoft.com/office/powerpoint/2010/main" xmlns="" val="3093202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404664"/>
            <a:ext cx="6571343" cy="1449091"/>
          </a:xfrm>
        </p:spPr>
        <p:txBody>
          <a:bodyPr>
            <a:normAutofit fontScale="90000"/>
          </a:bodyPr>
          <a:lstStyle/>
          <a:p>
            <a:r>
              <a:rPr lang="pt-BR" sz="1600" b="1" dirty="0"/>
              <a:t/>
            </a:r>
            <a:br>
              <a:rPr lang="pt-BR" sz="1600" b="1" dirty="0"/>
            </a:br>
            <a:r>
              <a:rPr lang="pt-BR" sz="2800" b="1" dirty="0"/>
              <a:t>**                    Seção IV</a:t>
            </a:r>
            <a:br>
              <a:rPr lang="pt-BR" sz="2800" b="1" dirty="0"/>
            </a:br>
            <a:r>
              <a:rPr lang="pt-BR" sz="2800" b="1" dirty="0"/>
              <a:t>Dos Direitos e Deveres do Corpo Discente</a:t>
            </a:r>
            <a:r>
              <a:rPr lang="pt-BR" dirty="0"/>
              <a:t/>
            </a:r>
            <a:br>
              <a:rPr lang="pt-BR" dirty="0"/>
            </a:br>
            <a:endParaRPr lang="pt-BR" dirty="0"/>
          </a:p>
        </p:txBody>
      </p:sp>
      <p:sp>
        <p:nvSpPr>
          <p:cNvPr id="3" name="Espaço Reservado para Conteúdo 2"/>
          <p:cNvSpPr>
            <a:spLocks noGrp="1"/>
          </p:cNvSpPr>
          <p:nvPr>
            <p:ph idx="1"/>
          </p:nvPr>
        </p:nvSpPr>
        <p:spPr>
          <a:xfrm>
            <a:off x="1443491" y="1853755"/>
            <a:ext cx="6571343" cy="4095525"/>
          </a:xfrm>
        </p:spPr>
        <p:txBody>
          <a:bodyPr>
            <a:normAutofit fontScale="25000" lnSpcReduction="20000"/>
          </a:bodyPr>
          <a:lstStyle/>
          <a:p>
            <a:pPr marL="0" indent="0">
              <a:buNone/>
            </a:pPr>
            <a:r>
              <a:rPr lang="pt-BR" dirty="0"/>
              <a:t> </a:t>
            </a:r>
          </a:p>
          <a:p>
            <a:r>
              <a:rPr lang="pt-BR" sz="5600" b="1" dirty="0"/>
              <a:t>Art. 29</a:t>
            </a:r>
            <a:r>
              <a:rPr lang="pt-BR" sz="5600" dirty="0"/>
              <a:t> – O Corpo Discente é constituído pelos alunos matriculados na escola, aos quais se aplicam as disposições deste Regimento.</a:t>
            </a:r>
          </a:p>
          <a:p>
            <a:r>
              <a:rPr lang="pt-BR" sz="5600" b="1" dirty="0"/>
              <a:t>Art. 30</a:t>
            </a:r>
            <a:r>
              <a:rPr lang="pt-BR" sz="5600" dirty="0"/>
              <a:t> – São direitos dos alunos: </a:t>
            </a:r>
          </a:p>
          <a:p>
            <a:pPr lvl="0"/>
            <a:r>
              <a:rPr lang="pt-BR" sz="5600" dirty="0"/>
              <a:t>ter asseguradas as condições necessárias ao desenvolvimento de suas potencialidades na perspectiva social e individual, inclusive para atendimento as suas necessidades especiais;</a:t>
            </a:r>
          </a:p>
          <a:p>
            <a:pPr lvl="0"/>
            <a:r>
              <a:rPr lang="pt-BR" sz="5600" dirty="0"/>
              <a:t>ter assegurado o respeito pelos direitos da pessoa humana e por suas liberdades fundamentais;</a:t>
            </a:r>
          </a:p>
          <a:p>
            <a:pPr lvl="0"/>
            <a:r>
              <a:rPr lang="pt-BR" sz="5600" dirty="0"/>
              <a:t>ter asseguradas as condições necessárias de aprendizagem, devendo ser-lhe propiciada ampla assistência do professor e acesso aos recursos materiais e didáticos da escola;</a:t>
            </a:r>
          </a:p>
          <a:p>
            <a:pPr lvl="0"/>
            <a:r>
              <a:rPr lang="pt-BR" sz="5600" dirty="0"/>
              <a:t>recorrer dos resultados das avaliações de seu desempenho;</a:t>
            </a:r>
          </a:p>
          <a:p>
            <a:pPr lvl="0"/>
            <a:r>
              <a:rPr lang="pt-BR" sz="5600" dirty="0"/>
              <a:t>reunir-se a seus colegas para organização de agremiações e campanhas de cunho educativo, nas condições estabelecidas pela legislação vigente;</a:t>
            </a:r>
          </a:p>
          <a:p>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404664"/>
            <a:ext cx="6571343" cy="1449091"/>
          </a:xfrm>
        </p:spPr>
        <p:txBody>
          <a:bodyPr>
            <a:normAutofit fontScale="90000"/>
          </a:bodyPr>
          <a:lstStyle/>
          <a:p>
            <a:r>
              <a:rPr lang="pt-BR" b="1" dirty="0"/>
              <a:t>**                Seção IV</a:t>
            </a:r>
            <a:br>
              <a:rPr lang="pt-BR" b="1" dirty="0"/>
            </a:br>
            <a:r>
              <a:rPr lang="pt-BR" b="1" dirty="0"/>
              <a:t>Dos Direitos e Deveres do Corpo Discente</a:t>
            </a:r>
            <a:r>
              <a:rPr lang="pt-BR" dirty="0"/>
              <a:t/>
            </a:r>
            <a:br>
              <a:rPr lang="pt-BR" dirty="0"/>
            </a:br>
            <a:endParaRPr lang="pt-BR" dirty="0"/>
          </a:p>
        </p:txBody>
      </p:sp>
      <p:sp>
        <p:nvSpPr>
          <p:cNvPr id="3" name="Espaço Reservado para Conteúdo 2"/>
          <p:cNvSpPr>
            <a:spLocks noGrp="1"/>
          </p:cNvSpPr>
          <p:nvPr>
            <p:ph idx="1"/>
          </p:nvPr>
        </p:nvSpPr>
        <p:spPr/>
        <p:txBody>
          <a:bodyPr>
            <a:normAutofit fontScale="70000" lnSpcReduction="20000"/>
          </a:bodyPr>
          <a:lstStyle/>
          <a:p>
            <a:pPr lvl="0"/>
            <a:r>
              <a:rPr lang="pt-BR" dirty="0"/>
              <a:t>reunir-se a seus colegas para organização de agremiações e campanhas de cunho educativo, nas condições estabelecidas pela legislação vigente;</a:t>
            </a:r>
          </a:p>
          <a:p>
            <a:pPr lvl="0"/>
            <a:r>
              <a:rPr lang="pt-BR" dirty="0"/>
              <a:t>receber atendimento adequado por parte dos serviços assistenciais quando carente de recursos;</a:t>
            </a:r>
          </a:p>
          <a:p>
            <a:pPr lvl="0"/>
            <a:r>
              <a:rPr lang="pt-BR" dirty="0"/>
              <a:t>receber formação educacional adequada e em conformidade com os currículos apresentados no Plano de Ensino anual;</a:t>
            </a:r>
          </a:p>
          <a:p>
            <a:pPr lvl="0"/>
            <a:r>
              <a:rPr lang="pt-BR" dirty="0"/>
              <a:t>formular petições ou representar sobre assuntos pertinentes à vida escolar;</a:t>
            </a:r>
          </a:p>
          <a:p>
            <a:pPr lvl="0"/>
            <a:r>
              <a:rPr lang="pt-BR" dirty="0"/>
              <a:t>receber atenção e respeito de colegas, professores, funcionários e colaboradores da escola, independentemente de idade, sexo, raça, cor, credo, religião, origem  social, nacionalidade, deficiências, estado civil, orientação sexual ou crenças políticas;</a:t>
            </a:r>
          </a:p>
          <a:p>
            <a:endParaRPr lang="pt-BR" dirty="0"/>
          </a:p>
        </p:txBody>
      </p:sp>
    </p:spTree>
    <p:extLst>
      <p:ext uri="{BB962C8B-B14F-4D97-AF65-F5344CB8AC3E}">
        <p14:creationId xmlns:p14="http://schemas.microsoft.com/office/powerpoint/2010/main" xmlns="" val="3757495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404664"/>
            <a:ext cx="6571343" cy="1449091"/>
          </a:xfrm>
        </p:spPr>
        <p:txBody>
          <a:bodyPr>
            <a:normAutofit fontScale="90000"/>
          </a:bodyPr>
          <a:lstStyle/>
          <a:p>
            <a:r>
              <a:rPr lang="pt-BR" b="1" dirty="0"/>
              <a:t>**             Seção IV</a:t>
            </a:r>
            <a:br>
              <a:rPr lang="pt-BR" b="1" dirty="0"/>
            </a:br>
            <a:r>
              <a:rPr lang="pt-BR" b="1" dirty="0"/>
              <a:t>Dos Direitos e Deveres do Corpo Discente</a:t>
            </a:r>
            <a:r>
              <a:rPr lang="pt-BR" dirty="0"/>
              <a:t/>
            </a:r>
            <a:br>
              <a:rPr lang="pt-BR" dirty="0"/>
            </a:br>
            <a:endParaRPr lang="pt-BR" dirty="0"/>
          </a:p>
        </p:txBody>
      </p:sp>
      <p:sp>
        <p:nvSpPr>
          <p:cNvPr id="3" name="Espaço Reservado para Conteúdo 2"/>
          <p:cNvSpPr>
            <a:spLocks noGrp="1"/>
          </p:cNvSpPr>
          <p:nvPr>
            <p:ph idx="1"/>
          </p:nvPr>
        </p:nvSpPr>
        <p:spPr/>
        <p:txBody>
          <a:bodyPr>
            <a:normAutofit fontScale="70000" lnSpcReduction="20000"/>
          </a:bodyPr>
          <a:lstStyle/>
          <a:p>
            <a:pPr lvl="0"/>
            <a:r>
              <a:rPr lang="pt-BR" dirty="0"/>
              <a:t>ter garantida a confidencialidade das informações de caráter pessoal ou acadêmicas registradas e armazenadas pelo sistema escolar, salvo em caso de risco ao ambiente escolar ou em atendimento a requerimento de órgãos oficiais competentes;</a:t>
            </a:r>
          </a:p>
          <a:p>
            <a:pPr lvl="0"/>
            <a:r>
              <a:rPr lang="pt-BR" dirty="0"/>
              <a:t>ser informado pela direção da escola sobre as condutas consideradas apropriadas e quais as que podem resultar em sanções disciplinares, para que tome ciência das possíveis consequências de suas atitudes em seu rendimento escolar e no exercício dos direitos previstos neste regimento e demais regulamentos escolares;</a:t>
            </a:r>
          </a:p>
          <a:p>
            <a:pPr lvl="0"/>
            <a:r>
              <a:rPr lang="pt-BR" dirty="0"/>
              <a:t>ser informado sobre procedimentos para recorrer de decisões administrativas da direção da escola sobre seus direitos e responsabilidades, em conformidade com o estabelecido neste regimento e com a legislação pertinente;</a:t>
            </a:r>
          </a:p>
          <a:p>
            <a:pPr lvl="0"/>
            <a:r>
              <a:rPr lang="pt-BR" dirty="0"/>
              <a:t>estar  acompanhado por seus pais ou responsáveis em reuniões e audiências que tratem de seus interesses quanto ao desempenho escolar ou em procedimentos administrativos que possam resultar em sua transferência compulsória.</a:t>
            </a:r>
          </a:p>
          <a:p>
            <a:endParaRPr lang="pt-BR" dirty="0"/>
          </a:p>
        </p:txBody>
      </p:sp>
    </p:spTree>
    <p:extLst>
      <p:ext uri="{BB962C8B-B14F-4D97-AF65-F5344CB8AC3E}">
        <p14:creationId xmlns:p14="http://schemas.microsoft.com/office/powerpoint/2010/main" xmlns="" val="3019280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260648"/>
            <a:ext cx="6571343" cy="1593107"/>
          </a:xfrm>
        </p:spPr>
        <p:txBody>
          <a:bodyPr>
            <a:normAutofit fontScale="90000"/>
          </a:bodyPr>
          <a:lstStyle/>
          <a:p>
            <a:r>
              <a:rPr lang="pt-BR" b="1" dirty="0"/>
              <a:t>* * </a:t>
            </a:r>
            <a:r>
              <a:rPr lang="pt-BR" sz="3600" b="1" dirty="0"/>
              <a:t>Art. 31 – São deveres e responsabilidades do aluno</a:t>
            </a:r>
            <a:r>
              <a:rPr lang="pt-BR" dirty="0"/>
              <a:t/>
            </a:r>
            <a:br>
              <a:rPr lang="pt-BR" dirty="0"/>
            </a:br>
            <a:endParaRPr lang="pt-BR" dirty="0"/>
          </a:p>
        </p:txBody>
      </p:sp>
      <p:sp>
        <p:nvSpPr>
          <p:cNvPr id="3" name="Espaço Reservado para Conteúdo 2"/>
          <p:cNvSpPr>
            <a:spLocks noGrp="1"/>
          </p:cNvSpPr>
          <p:nvPr>
            <p:ph idx="1"/>
          </p:nvPr>
        </p:nvSpPr>
        <p:spPr>
          <a:xfrm>
            <a:off x="1443491" y="1853755"/>
            <a:ext cx="6571343" cy="3612591"/>
          </a:xfrm>
        </p:spPr>
        <p:txBody>
          <a:bodyPr>
            <a:noAutofit/>
          </a:bodyPr>
          <a:lstStyle/>
          <a:p>
            <a:r>
              <a:rPr lang="pt-BR" sz="1200" b="1" dirty="0">
                <a:latin typeface="Arial" panose="020B0604020202020204" pitchFamily="34" charset="0"/>
                <a:cs typeface="Arial" panose="020B0604020202020204" pitchFamily="34" charset="0"/>
              </a:rPr>
              <a:t>Art. 31</a:t>
            </a:r>
            <a:r>
              <a:rPr lang="pt-BR" sz="1200" dirty="0">
                <a:latin typeface="Arial" panose="020B0604020202020204" pitchFamily="34" charset="0"/>
                <a:cs typeface="Arial" panose="020B0604020202020204" pitchFamily="34" charset="0"/>
              </a:rPr>
              <a:t> – São deveres e responsabilidades do aluno:</a:t>
            </a:r>
          </a:p>
          <a:p>
            <a:pPr lvl="0"/>
            <a:r>
              <a:rPr lang="pt-BR" sz="1200" dirty="0">
                <a:latin typeface="Arial" panose="020B0604020202020204" pitchFamily="34" charset="0"/>
                <a:cs typeface="Arial" panose="020B0604020202020204" pitchFamily="34" charset="0"/>
              </a:rPr>
              <a:t>frequentar a escola regular e pontualmente, realizando os esforços necessários para progredir nas diversas áreas de sua educação;</a:t>
            </a:r>
          </a:p>
          <a:p>
            <a:pPr lvl="0"/>
            <a:r>
              <a:rPr lang="pt-BR" sz="1200" dirty="0">
                <a:latin typeface="Arial" panose="020B0604020202020204" pitchFamily="34" charset="0"/>
                <a:cs typeface="Arial" panose="020B0604020202020204" pitchFamily="34" charset="0"/>
              </a:rPr>
              <a:t>observar as disposições vigentes sobre entrada e saída das classes e demais dependências da escola;</a:t>
            </a:r>
          </a:p>
          <a:p>
            <a:pPr lvl="0"/>
            <a:r>
              <a:rPr lang="pt-BR" sz="1200" dirty="0">
                <a:latin typeface="Arial" panose="020B0604020202020204" pitchFamily="34" charset="0"/>
                <a:cs typeface="Arial" panose="020B0604020202020204" pitchFamily="34" charset="0"/>
              </a:rPr>
              <a:t>tratar com urbanidade e respeito servidores da escola e colegas;</a:t>
            </a:r>
          </a:p>
          <a:p>
            <a:pPr lvl="0"/>
            <a:r>
              <a:rPr lang="pt-BR" sz="1200" dirty="0">
                <a:latin typeface="Arial" panose="020B0604020202020204" pitchFamily="34" charset="0"/>
                <a:cs typeface="Arial" panose="020B0604020202020204" pitchFamily="34" charset="0"/>
              </a:rPr>
              <a:t>cooperar para a boa conservação do prédio escolar, equipamentos e material escolar, concorrendo também para a manutenção das boas condições de asseio do edifício e suas dependências, respeitando a propriedade pública ou privada;</a:t>
            </a:r>
          </a:p>
          <a:p>
            <a:pPr lvl="0"/>
            <a:r>
              <a:rPr lang="pt-BR" sz="1200" dirty="0">
                <a:latin typeface="Arial" panose="020B0604020202020204" pitchFamily="34" charset="0"/>
                <a:cs typeface="Arial" panose="020B0604020202020204" pitchFamily="34" charset="0"/>
              </a:rPr>
              <a:t>não portar material que represente perigo para sua saúde, segurança e integridade física  ou de outrem;</a:t>
            </a:r>
          </a:p>
          <a:p>
            <a:pPr lvl="0"/>
            <a:r>
              <a:rPr lang="pt-BR" sz="1200" dirty="0">
                <a:latin typeface="Arial" panose="020B0604020202020204" pitchFamily="34" charset="0"/>
                <a:cs typeface="Arial" panose="020B0604020202020204" pitchFamily="34" charset="0"/>
              </a:rPr>
              <a:t>abster-se de condutas que neguem, ameacem ou, de alguma forma, interfiram negativamente, no livre exercício dos direitos dos membros da comunidade escolar;</a:t>
            </a:r>
          </a:p>
          <a:p>
            <a:pPr lvl="0"/>
            <a:r>
              <a:rPr lang="pt-BR" sz="1200" dirty="0">
                <a:latin typeface="Arial" panose="020B0604020202020204" pitchFamily="34" charset="0"/>
                <a:cs typeface="Arial" panose="020B0604020202020204" pitchFamily="34" charset="0"/>
              </a:rPr>
              <a:t>utilizar meios pacíficos na resolução de conflitos;</a:t>
            </a:r>
          </a:p>
          <a:p>
            <a:pPr lvl="0"/>
            <a:r>
              <a:rPr lang="pt-BR" sz="1200" dirty="0">
                <a:latin typeface="Arial" panose="020B0604020202020204" pitchFamily="34" charset="0"/>
                <a:cs typeface="Arial" panose="020B0604020202020204" pitchFamily="34" charset="0"/>
              </a:rPr>
              <a:t>compartilhar com a direção da escola informações sobre questões que possam colocar em risco a saúde, a segurança e o bem-estar da comunidade escolar;</a:t>
            </a:r>
          </a:p>
          <a:p>
            <a:pPr lvl="0"/>
            <a:r>
              <a:rPr lang="pt-BR" sz="1200" dirty="0">
                <a:latin typeface="Arial" panose="020B0604020202020204" pitchFamily="34" charset="0"/>
                <a:cs typeface="Arial" panose="020B0604020202020204" pitchFamily="34" charset="0"/>
              </a:rPr>
              <a:t>observar rigorosa probidade na execução de quaisquer atividades escolares;</a:t>
            </a:r>
          </a:p>
          <a:p>
            <a:pPr lvl="0"/>
            <a:r>
              <a:rPr lang="pt-BR" sz="1200" dirty="0">
                <a:latin typeface="Arial" panose="020B0604020202020204" pitchFamily="34" charset="0"/>
                <a:cs typeface="Arial" panose="020B0604020202020204" pitchFamily="34" charset="0"/>
              </a:rPr>
              <a:t>participar conscientemente de sua própria educação, comparecendo a todas as atividades educacionais;</a:t>
            </a:r>
          </a:p>
          <a:p>
            <a:pPr lvl="0"/>
            <a:r>
              <a:rPr lang="pt-BR" sz="1200" dirty="0">
                <a:latin typeface="Arial" panose="020B0604020202020204" pitchFamily="34" charset="0"/>
                <a:cs typeface="Arial" panose="020B0604020202020204" pitchFamily="34" charset="0"/>
              </a:rPr>
              <a:t>submeter à aprovação dos superiores a realização de atividades de iniciativa pessoal ou de grupos, no âmbito escolar;</a:t>
            </a:r>
          </a:p>
          <a:p>
            <a:pPr lvl="0"/>
            <a:r>
              <a:rPr lang="pt-BR" sz="1200" dirty="0">
                <a:latin typeface="Arial" panose="020B0604020202020204" pitchFamily="34" charset="0"/>
                <a:cs typeface="Arial" panose="020B0604020202020204" pitchFamily="34" charset="0"/>
              </a:rPr>
              <a:t>não praticar atos de indisciplina;</a:t>
            </a:r>
          </a:p>
          <a:p>
            <a:pPr lvl="0"/>
            <a:r>
              <a:rPr lang="pt-BR" sz="1200" dirty="0">
                <a:latin typeface="Arial" panose="020B0604020202020204" pitchFamily="34" charset="0"/>
                <a:cs typeface="Arial" panose="020B0604020202020204" pitchFamily="34" charset="0"/>
              </a:rPr>
              <a:t>ajudar a manter o ambiente escolar livre de bebidas alcoólicas, drogas lícitas e ilícitas, substâncias tóxicas e armas.</a:t>
            </a:r>
          </a:p>
        </p:txBody>
      </p:sp>
    </p:spTree>
    <p:extLst>
      <p:ext uri="{BB962C8B-B14F-4D97-AF65-F5344CB8AC3E}">
        <p14:creationId xmlns:p14="http://schemas.microsoft.com/office/powerpoint/2010/main" xmlns="" val="2052911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471946" y="351692"/>
            <a:ext cx="6571343" cy="1061084"/>
          </a:xfrm>
        </p:spPr>
        <p:txBody>
          <a:bodyPr>
            <a:noAutofit/>
          </a:bodyPr>
          <a:lstStyle/>
          <a:p>
            <a:r>
              <a:rPr lang="pt-BR" sz="2000" b="1" dirty="0"/>
              <a:t> **       TÍTULO I</a:t>
            </a:r>
            <a:r>
              <a:rPr lang="pt-BR" sz="2000" dirty="0"/>
              <a:t/>
            </a:r>
            <a:br>
              <a:rPr lang="pt-BR" sz="2000" dirty="0"/>
            </a:br>
            <a:r>
              <a:rPr lang="pt-BR" sz="2000" b="1" dirty="0"/>
              <a:t>DA CARACTERIZAÇÃO, DOS FINS E DOS OBJETIVOS DA ESCOLA </a:t>
            </a:r>
            <a:r>
              <a:rPr lang="pt-BR" sz="2000" dirty="0"/>
              <a:t/>
            </a:r>
            <a:br>
              <a:rPr lang="pt-BR" sz="2000" dirty="0"/>
            </a:br>
            <a:r>
              <a:rPr lang="pt-BR" sz="2000" b="1" dirty="0"/>
              <a:t>Capítulo I</a:t>
            </a:r>
            <a:r>
              <a:rPr lang="pt-BR" sz="2000" dirty="0"/>
              <a:t/>
            </a:r>
            <a:br>
              <a:rPr lang="pt-BR" sz="2000" dirty="0"/>
            </a:br>
            <a:endParaRPr lang="pt-BR" sz="2000" dirty="0"/>
          </a:p>
        </p:txBody>
      </p:sp>
      <p:sp>
        <p:nvSpPr>
          <p:cNvPr id="5" name="Espaço Reservado para Conteúdo 4"/>
          <p:cNvSpPr>
            <a:spLocks noGrp="1"/>
          </p:cNvSpPr>
          <p:nvPr>
            <p:ph idx="1"/>
          </p:nvPr>
        </p:nvSpPr>
        <p:spPr>
          <a:xfrm>
            <a:off x="1403648" y="1844823"/>
            <a:ext cx="6571343" cy="4824537"/>
          </a:xfrm>
        </p:spPr>
        <p:txBody>
          <a:bodyPr>
            <a:normAutofit fontScale="25000" lnSpcReduction="20000"/>
          </a:bodyPr>
          <a:lstStyle/>
          <a:p>
            <a:r>
              <a:rPr lang="pt-BR" sz="4800" b="1" dirty="0"/>
              <a:t>Da Caracterização e Identificação</a:t>
            </a:r>
          </a:p>
          <a:p>
            <a:r>
              <a:rPr lang="pt-BR" sz="4800" dirty="0"/>
              <a:t> </a:t>
            </a:r>
            <a:r>
              <a:rPr lang="pt-BR" sz="4800" b="1" dirty="0"/>
              <a:t>Art. 1º </a:t>
            </a:r>
            <a:r>
              <a:rPr lang="pt-BR" sz="4800" dirty="0"/>
              <a:t>- A Escola Estadual “.............................................................................”,situada na Rua ................................................................................................................. nº ...., Bairro ........................................................., ..................................................., São Paulo, é mantida pelo Poder Público Estadual e administrada pela Secretaria de Estado da Educação nos termos dos dispositivos constitucionais vigentes, da Lei de Diretrizes e Bases da Educação Nacional, do Estatuto da Criança e do Adolescente e demais normas legais. </a:t>
            </a:r>
          </a:p>
          <a:p>
            <a:r>
              <a:rPr lang="pt-BR" sz="4800" b="1" dirty="0"/>
              <a:t>§ 1º </a:t>
            </a:r>
            <a:r>
              <a:rPr lang="pt-BR" sz="4800" dirty="0"/>
              <a:t>- A Escola referida no caput, criada por Ato do Secretário da Educação, publicado no DOE de...../......../........, com início de funcionamento no ano de ........., é jurisdicionada à Diretoria de Ensino da Região São Bernardo do Campo.</a:t>
            </a:r>
          </a:p>
          <a:p>
            <a:r>
              <a:rPr lang="pt-BR" sz="4800" b="1" dirty="0"/>
              <a:t>§ 2º</a:t>
            </a:r>
            <a:r>
              <a:rPr lang="pt-BR" sz="4800" dirty="0"/>
              <a:t> - Os níveis, cursos e modalidades de ensinos ministrados pela Escola serão identificados, em local visível, para conhecimento da população.</a:t>
            </a:r>
          </a:p>
          <a:p>
            <a:r>
              <a:rPr lang="pt-BR" sz="4800" b="1" dirty="0"/>
              <a:t>Art. 2º</a:t>
            </a:r>
            <a:r>
              <a:rPr lang="pt-BR" sz="4800" dirty="0"/>
              <a:t> – A Escola a que se refere o artigo anterior mantém os seguintes cursos, de acordo com a necessidade de sua demanda escolar:</a:t>
            </a:r>
          </a:p>
          <a:p>
            <a:r>
              <a:rPr lang="pt-BR" sz="4800" b="1" dirty="0"/>
              <a:t>I –</a:t>
            </a:r>
            <a:r>
              <a:rPr lang="pt-BR" sz="4800" dirty="0"/>
              <a:t> Ensino Fundamental – Ciclo II;</a:t>
            </a:r>
          </a:p>
          <a:p>
            <a:r>
              <a:rPr lang="pt-BR" sz="4800" b="1" dirty="0"/>
              <a:t>II – </a:t>
            </a:r>
            <a:r>
              <a:rPr lang="pt-BR" sz="4800" dirty="0"/>
              <a:t>Ensino Médio;</a:t>
            </a:r>
          </a:p>
          <a:p>
            <a:r>
              <a:rPr lang="pt-BR" sz="4800" b="1" dirty="0"/>
              <a:t>III –</a:t>
            </a:r>
            <a:r>
              <a:rPr lang="pt-BR" sz="4800" dirty="0"/>
              <a:t> Educação de Jovens e Adultos – correspondente ao Ciclo II do Ensino Fundamental;</a:t>
            </a:r>
          </a:p>
          <a:p>
            <a:r>
              <a:rPr lang="pt-BR" sz="4800" b="1" dirty="0"/>
              <a:t>IV –</a:t>
            </a:r>
            <a:r>
              <a:rPr lang="pt-BR" sz="4800" dirty="0"/>
              <a:t> Educação de Jovens e Adultos – correspondente ao Ensino Médio.</a:t>
            </a:r>
          </a:p>
          <a:p>
            <a:r>
              <a:rPr lang="pt-BR" sz="4800" b="1" dirty="0"/>
              <a:t>Parágrafo único –</a:t>
            </a:r>
            <a:r>
              <a:rPr lang="pt-BR" sz="4800" dirty="0"/>
              <a:t> A Escola Estadual ................................................................., vinculada ao Sistema de Ensino do Estado de São Paulo, reger-se-á pelo presente Regimento.</a:t>
            </a:r>
          </a:p>
          <a:p>
            <a:endParaRPr lang="pt-B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 * Art. 31 – São deveres e responsabilidades do aluno</a:t>
            </a:r>
            <a:r>
              <a:rPr lang="pt-BR" dirty="0"/>
              <a:t/>
            </a:r>
            <a:br>
              <a:rPr lang="pt-BR" dirty="0"/>
            </a:br>
            <a:endParaRPr lang="pt-BR" dirty="0"/>
          </a:p>
        </p:txBody>
      </p:sp>
      <p:sp>
        <p:nvSpPr>
          <p:cNvPr id="3" name="Espaço Reservado para Conteúdo 2"/>
          <p:cNvSpPr>
            <a:spLocks noGrp="1"/>
          </p:cNvSpPr>
          <p:nvPr>
            <p:ph idx="1"/>
          </p:nvPr>
        </p:nvSpPr>
        <p:spPr/>
        <p:txBody>
          <a:bodyPr>
            <a:normAutofit fontScale="70000" lnSpcReduction="20000"/>
          </a:bodyPr>
          <a:lstStyle/>
          <a:p>
            <a:pPr lvl="0"/>
            <a:r>
              <a:rPr lang="pt-BR" dirty="0">
                <a:latin typeface="Arial" panose="020B0604020202020204" pitchFamily="34" charset="0"/>
                <a:cs typeface="Arial" panose="020B0604020202020204" pitchFamily="34" charset="0"/>
              </a:rPr>
              <a:t>utilizar meios pacíficos na resolução de conflitos;</a:t>
            </a:r>
          </a:p>
          <a:p>
            <a:pPr lvl="0"/>
            <a:r>
              <a:rPr lang="pt-BR" dirty="0">
                <a:latin typeface="Arial" panose="020B0604020202020204" pitchFamily="34" charset="0"/>
                <a:cs typeface="Arial" panose="020B0604020202020204" pitchFamily="34" charset="0"/>
              </a:rPr>
              <a:t>compartilhar com a direção da escola informações sobre questões que possam colocar em risco a saúde, a segurança e o bem-estar da comunidade escolar;</a:t>
            </a:r>
          </a:p>
          <a:p>
            <a:pPr lvl="0"/>
            <a:r>
              <a:rPr lang="pt-BR" dirty="0">
                <a:latin typeface="Arial" panose="020B0604020202020204" pitchFamily="34" charset="0"/>
                <a:cs typeface="Arial" panose="020B0604020202020204" pitchFamily="34" charset="0"/>
              </a:rPr>
              <a:t>observar rigorosa probidade na execução de quaisquer atividades escolares;</a:t>
            </a:r>
          </a:p>
          <a:p>
            <a:pPr lvl="0"/>
            <a:r>
              <a:rPr lang="pt-BR" dirty="0">
                <a:latin typeface="Arial" panose="020B0604020202020204" pitchFamily="34" charset="0"/>
                <a:cs typeface="Arial" panose="020B0604020202020204" pitchFamily="34" charset="0"/>
              </a:rPr>
              <a:t>participar conscientemente de sua própria educação, comparecendo a todas as atividades educacionais;</a:t>
            </a:r>
          </a:p>
          <a:p>
            <a:pPr lvl="0"/>
            <a:r>
              <a:rPr lang="pt-BR" dirty="0">
                <a:latin typeface="Arial" panose="020B0604020202020204" pitchFamily="34" charset="0"/>
                <a:cs typeface="Arial" panose="020B0604020202020204" pitchFamily="34" charset="0"/>
              </a:rPr>
              <a:t>submeter à aprovação dos superiores a realização de atividades de iniciativa pessoal ou de grupos, no âmbito escolar;</a:t>
            </a:r>
          </a:p>
          <a:p>
            <a:pPr lvl="0"/>
            <a:r>
              <a:rPr lang="pt-BR" dirty="0">
                <a:latin typeface="Arial" panose="020B0604020202020204" pitchFamily="34" charset="0"/>
                <a:cs typeface="Arial" panose="020B0604020202020204" pitchFamily="34" charset="0"/>
              </a:rPr>
              <a:t>não praticar atos de indisciplina;</a:t>
            </a:r>
          </a:p>
          <a:p>
            <a:pPr lvl="0"/>
            <a:r>
              <a:rPr lang="pt-BR" dirty="0">
                <a:latin typeface="Arial" panose="020B0604020202020204" pitchFamily="34" charset="0"/>
                <a:cs typeface="Arial" panose="020B0604020202020204" pitchFamily="34" charset="0"/>
              </a:rPr>
              <a:t>ajudar a manter o ambiente escolar livre de bebidas alcoólicas, drogas lícitas e ilícitas, substâncias tóxicas e armas.</a:t>
            </a:r>
          </a:p>
          <a:p>
            <a:endParaRPr lang="pt-BR" dirty="0"/>
          </a:p>
        </p:txBody>
      </p:sp>
    </p:spTree>
    <p:extLst>
      <p:ext uri="{BB962C8B-B14F-4D97-AF65-F5344CB8AC3E}">
        <p14:creationId xmlns:p14="http://schemas.microsoft.com/office/powerpoint/2010/main" xmlns="" val="3691276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404664"/>
            <a:ext cx="6571343" cy="1449091"/>
          </a:xfrm>
        </p:spPr>
        <p:txBody>
          <a:bodyPr>
            <a:normAutofit/>
          </a:bodyPr>
          <a:lstStyle/>
          <a:p>
            <a:r>
              <a:rPr lang="pt-BR" sz="1600" b="1" dirty="0"/>
              <a:t/>
            </a:r>
            <a:br>
              <a:rPr lang="pt-BR" sz="1600" b="1" dirty="0"/>
            </a:br>
            <a:r>
              <a:rPr lang="pt-BR" b="1" dirty="0"/>
              <a:t>**         Art. 32 – São faltas              disciplinares</a:t>
            </a:r>
            <a:endParaRPr lang="pt-BR" dirty="0"/>
          </a:p>
        </p:txBody>
      </p:sp>
      <p:sp>
        <p:nvSpPr>
          <p:cNvPr id="3" name="Espaço Reservado para Conteúdo 2"/>
          <p:cNvSpPr>
            <a:spLocks noGrp="1"/>
          </p:cNvSpPr>
          <p:nvPr>
            <p:ph idx="1"/>
          </p:nvPr>
        </p:nvSpPr>
        <p:spPr>
          <a:xfrm>
            <a:off x="1443491" y="2015733"/>
            <a:ext cx="6571343" cy="3933547"/>
          </a:xfrm>
        </p:spPr>
        <p:txBody>
          <a:bodyPr>
            <a:normAutofit fontScale="25000" lnSpcReduction="20000"/>
          </a:bodyPr>
          <a:lstStyle/>
          <a:p>
            <a:r>
              <a:rPr lang="pt-BR" sz="4400" b="1" dirty="0"/>
              <a:t>I.</a:t>
            </a:r>
            <a:r>
              <a:rPr lang="pt-BR" sz="4400" dirty="0"/>
              <a:t> ausentar-se das aulas ou dos prédios escolares, sem prévia justificativa ou autorização da direção ou dos professores da escola;</a:t>
            </a:r>
          </a:p>
          <a:p>
            <a:r>
              <a:rPr lang="pt-BR" sz="4400" dirty="0"/>
              <a:t>II. ter acesso, circular ou permanecer em locais restritos do prédio escolar;</a:t>
            </a:r>
          </a:p>
          <a:p>
            <a:r>
              <a:rPr lang="pt-BR" sz="4400" dirty="0"/>
              <a:t> III. utilizar, sem a devida autorização, computadores, aparelhos de fax, telefones ou outros equipamentos e dispositivos eletrônicos de propriedade da escola;</a:t>
            </a:r>
          </a:p>
          <a:p>
            <a:r>
              <a:rPr lang="pt-BR" sz="4400" dirty="0"/>
              <a:t>IV. utilizar, em salas de aula ou demais locais de aprendizado escolar, equipamentos eletrônicos como telefones celulares, </a:t>
            </a:r>
            <a:r>
              <a:rPr lang="pt-BR" sz="4400" dirty="0" err="1"/>
              <a:t>pagers</a:t>
            </a:r>
            <a:r>
              <a:rPr lang="pt-BR" sz="4400" dirty="0"/>
              <a:t>, jogos portáteis, tocadores de música ou outros dispositivos de comunicação e entretenimento que perturbem o ambiente escolar ou prejudiquem o aprendizado;</a:t>
            </a:r>
          </a:p>
          <a:p>
            <a:r>
              <a:rPr lang="pt-BR" sz="4400" dirty="0"/>
              <a:t>V. ocupar-se, durante a aula, de qualquer atividade que lhe seja alheia;</a:t>
            </a:r>
          </a:p>
          <a:p>
            <a:r>
              <a:rPr lang="pt-BR" sz="4400" dirty="0"/>
              <a:t>VI. comportar-se de maneira a perturbar o processo educativo, como, por exemplo, fazendo barulho excessivo em classe, na biblioteca ou nos corredores da escola;</a:t>
            </a:r>
          </a:p>
          <a:p>
            <a:r>
              <a:rPr lang="pt-BR" sz="4400" dirty="0"/>
              <a:t>VII. desrespeitar, desacatar ou afrontar diretores, professores, funcionários ou colaboradores da escola;</a:t>
            </a:r>
          </a:p>
          <a:p>
            <a:r>
              <a:rPr lang="pt-BR" sz="4400" dirty="0"/>
              <a:t>VIII. fumar cigarros, charutos , cachimbos, ou similares dentro da escola;</a:t>
            </a:r>
          </a:p>
          <a:p>
            <a:r>
              <a:rPr lang="pt-BR" sz="4400" dirty="0"/>
              <a:t>IX. comparecer à escola sob efeito de substâncias nocivas à saúde e à convivência social;</a:t>
            </a:r>
          </a:p>
          <a:p>
            <a:r>
              <a:rPr lang="pt-BR" sz="4400" dirty="0"/>
              <a:t>X. expor ou distribuir materiais dentro do estabelecimento escolar que violem as normas ou políticas oficialmente definidas pela Secretaria Estadual da Educação ou pela escola;</a:t>
            </a:r>
          </a:p>
          <a:p>
            <a:endParaRPr lang="pt-B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       Art. 32 – São faltas disciplinares</a:t>
            </a:r>
            <a:endParaRPr lang="pt-BR" dirty="0"/>
          </a:p>
        </p:txBody>
      </p:sp>
      <p:sp>
        <p:nvSpPr>
          <p:cNvPr id="3" name="Espaço Reservado para Conteúdo 2"/>
          <p:cNvSpPr>
            <a:spLocks noGrp="1"/>
          </p:cNvSpPr>
          <p:nvPr>
            <p:ph idx="1"/>
          </p:nvPr>
        </p:nvSpPr>
        <p:spPr/>
        <p:txBody>
          <a:bodyPr>
            <a:normAutofit fontScale="47500" lnSpcReduction="20000"/>
          </a:bodyPr>
          <a:lstStyle/>
          <a:p>
            <a:r>
              <a:rPr lang="pt-BR" dirty="0"/>
              <a:t>XI. exibir ou distribuir textos, literatura ou materiais difamatórios, racistas ou preconceituosos, incluindo a exibição dos referidos materiais na internet;</a:t>
            </a:r>
          </a:p>
          <a:p>
            <a:r>
              <a:rPr lang="pt-BR" dirty="0"/>
              <a:t>XII. violar as políticas adotadas pela Secretaria Estadual da Educação no tocante ao uso da internet na escola, acessando-a, por exemplo, para violação de segurança ou privacidade, ou para acesso a conteúdo não permitido ou inadequado para a idade e formação dos alunos;</a:t>
            </a:r>
          </a:p>
          <a:p>
            <a:r>
              <a:rPr lang="pt-BR" dirty="0"/>
              <a:t>XIII. danificar ou adulterar registros e documentos escolares, através de qualquer método, inclusive o uso de computadores ou outros meios eletrônicos;</a:t>
            </a:r>
          </a:p>
          <a:p>
            <a:r>
              <a:rPr lang="pt-BR" dirty="0"/>
              <a:t>XIV. incorrer nas seguintes fraudes ou práticas ilícitas nas atividades escolares: Comprar, vender, furtar, transportar ou distribuir  conteúdos totais ou parciais de provas a serem realizadas ou suas respostas corretas;</a:t>
            </a:r>
          </a:p>
          <a:p>
            <a:r>
              <a:rPr lang="pt-BR" dirty="0"/>
              <a:t>XV. substituir ou ser substituído por outro aluno na realização de provas ou avaliações;</a:t>
            </a:r>
          </a:p>
          <a:p>
            <a:r>
              <a:rPr lang="pt-BR" dirty="0"/>
              <a:t>XVI substituir seu nome ou demais dados pessoais quando realizar provas ou avaliações escolares;</a:t>
            </a:r>
          </a:p>
          <a:p>
            <a:r>
              <a:rPr lang="pt-BR" dirty="0"/>
              <a:t>XVII. plagiar, ou seja, apropriar-se do trabalho de outro e </a:t>
            </a:r>
            <a:r>
              <a:rPr lang="pt-BR" dirty="0" err="1"/>
              <a:t>utilizá</a:t>
            </a:r>
            <a:r>
              <a:rPr lang="pt-BR" dirty="0"/>
              <a:t>- </a:t>
            </a:r>
            <a:r>
              <a:rPr lang="pt-BR" dirty="0" err="1"/>
              <a:t>lo</a:t>
            </a:r>
            <a:r>
              <a:rPr lang="pt-BR" dirty="0"/>
              <a:t>  como se fosse seu, sem dar o devido crédito e fazer menção ao autor, como no caso de cópia de trabalhos de outros alunos ou de conteúdos divulgados pela internet ou por qualquer outra fonte de conhecimento.</a:t>
            </a:r>
          </a:p>
          <a:p>
            <a:r>
              <a:rPr lang="pt-BR" dirty="0"/>
              <a:t> </a:t>
            </a:r>
          </a:p>
          <a:p>
            <a:endParaRPr lang="pt-BR" dirty="0"/>
          </a:p>
        </p:txBody>
      </p:sp>
    </p:spTree>
    <p:extLst>
      <p:ext uri="{BB962C8B-B14F-4D97-AF65-F5344CB8AC3E}">
        <p14:creationId xmlns:p14="http://schemas.microsoft.com/office/powerpoint/2010/main" xmlns="" val="2291862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          Art. 32 – São faltas disciplinares</a:t>
            </a:r>
            <a:endParaRPr lang="pt-BR" dirty="0"/>
          </a:p>
        </p:txBody>
      </p:sp>
      <p:sp>
        <p:nvSpPr>
          <p:cNvPr id="3" name="Espaço Reservado para Conteúdo 2"/>
          <p:cNvSpPr>
            <a:spLocks noGrp="1"/>
          </p:cNvSpPr>
          <p:nvPr>
            <p:ph idx="1"/>
          </p:nvPr>
        </p:nvSpPr>
        <p:spPr/>
        <p:txBody>
          <a:bodyPr>
            <a:normAutofit fontScale="25000" lnSpcReduction="20000"/>
          </a:bodyPr>
          <a:lstStyle/>
          <a:p>
            <a:r>
              <a:rPr lang="pt-BR" sz="6400" dirty="0"/>
              <a:t>XVIII. danificar ou destruir equipamentos, materiais ou instalações escolares; escrever, rabiscar ou produzir marcas em qualquer parede, vidraça, porta ou quadra de esportes dos edifícios escolares;</a:t>
            </a:r>
          </a:p>
          <a:p>
            <a:r>
              <a:rPr lang="pt-BR" sz="6400" dirty="0"/>
              <a:t>XIX. intimidar o ambiente escolar com bomba ou ameaça de bomba;</a:t>
            </a:r>
          </a:p>
          <a:p>
            <a:r>
              <a:rPr lang="pt-BR" sz="6400" dirty="0"/>
              <a:t>XX. ativar injustificadamente alarmes de incêndio ou qualquer outro dispositivo de segurança da escola;</a:t>
            </a:r>
          </a:p>
          <a:p>
            <a:r>
              <a:rPr lang="pt-BR" sz="6400" dirty="0"/>
              <a:t>XXI. empregar gestos ou expressões verbais que impliquem insultos ou ameaças a terceiros, incluindo hostilidade ou intimidação mediante o uso de apelidos racistas ou preconceituosos;</a:t>
            </a:r>
          </a:p>
          <a:p>
            <a:r>
              <a:rPr lang="pt-BR" sz="6400" dirty="0"/>
              <a:t>XXII. emitir comentários ou insinuações de conotação sexual agressiva ou desrespeitosa, ou apresentar qualquer conduta de natureza sexualmente ofensiva;</a:t>
            </a:r>
          </a:p>
          <a:p>
            <a:endParaRPr lang="pt-BR" dirty="0"/>
          </a:p>
        </p:txBody>
      </p:sp>
    </p:spTree>
    <p:extLst>
      <p:ext uri="{BB962C8B-B14F-4D97-AF65-F5344CB8AC3E}">
        <p14:creationId xmlns:p14="http://schemas.microsoft.com/office/powerpoint/2010/main" xmlns="" val="1549360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 Art. 32        São faltas disciplinares</a:t>
            </a:r>
            <a:endParaRPr lang="pt-BR" dirty="0"/>
          </a:p>
        </p:txBody>
      </p:sp>
      <p:sp>
        <p:nvSpPr>
          <p:cNvPr id="3" name="Espaço Reservado para Conteúdo 2"/>
          <p:cNvSpPr>
            <a:spLocks noGrp="1"/>
          </p:cNvSpPr>
          <p:nvPr>
            <p:ph idx="1"/>
          </p:nvPr>
        </p:nvSpPr>
        <p:spPr/>
        <p:txBody>
          <a:bodyPr>
            <a:normAutofit fontScale="25000" lnSpcReduction="20000"/>
          </a:bodyPr>
          <a:lstStyle/>
          <a:p>
            <a:r>
              <a:rPr lang="pt-BR" sz="4800" dirty="0">
                <a:latin typeface="Arial" panose="020B0604020202020204" pitchFamily="34" charset="0"/>
                <a:cs typeface="Arial" panose="020B0604020202020204" pitchFamily="34" charset="0"/>
              </a:rPr>
              <a:t>XXIII. estimular ou envolver-se em brigas, manifestar conduta agressiva ou promover brincadeiras que impliquem risco de ferimentos, mesmo que leves, em qualquer membro da comunidade escolar;</a:t>
            </a:r>
          </a:p>
          <a:p>
            <a:r>
              <a:rPr lang="pt-BR" sz="4800" dirty="0">
                <a:latin typeface="Arial" panose="020B0604020202020204" pitchFamily="34" charset="0"/>
                <a:cs typeface="Arial" panose="020B0604020202020204" pitchFamily="34" charset="0"/>
              </a:rPr>
              <a:t>XXIV. produzir ou colaborar para o risco de lesões em integrantes da comunidade escolar, resultantes de condutas imprudentes ou da utilização inadequada de objetos cotidianos que podem causar danos físicos, como isqueiros, fivelas de cinto, guarda-chuvas, braceletes etc.;</a:t>
            </a:r>
          </a:p>
          <a:p>
            <a:r>
              <a:rPr lang="pt-BR" sz="4800" dirty="0">
                <a:latin typeface="Arial" panose="020B0604020202020204" pitchFamily="34" charset="0"/>
                <a:cs typeface="Arial" panose="020B0604020202020204" pitchFamily="34" charset="0"/>
              </a:rPr>
              <a:t>XXV. comportar-se, no transporte escolar, de modo a representar risco de danos ou lesões ao condutor, aos demais passageiros, ao veículo ou aos passantes, como correr pelos corredores, atirar objetos pelas janelas, balançar o veículo etc.;</a:t>
            </a:r>
          </a:p>
          <a:p>
            <a:r>
              <a:rPr lang="pt-BR" sz="4800" dirty="0">
                <a:latin typeface="Arial" panose="020B0604020202020204" pitchFamily="34" charset="0"/>
                <a:cs typeface="Arial" panose="020B0604020202020204" pitchFamily="34" charset="0"/>
              </a:rPr>
              <a:t>XXVI. provocar ou forçar contato físico inapropriado ou não desejado dentro do</a:t>
            </a:r>
          </a:p>
          <a:p>
            <a:r>
              <a:rPr lang="pt-BR" sz="4800" dirty="0">
                <a:latin typeface="Arial" panose="020B0604020202020204" pitchFamily="34" charset="0"/>
                <a:cs typeface="Arial" panose="020B0604020202020204" pitchFamily="34" charset="0"/>
              </a:rPr>
              <a:t>ambiente escolar;</a:t>
            </a:r>
          </a:p>
          <a:p>
            <a:r>
              <a:rPr lang="pt-BR" sz="4800" dirty="0">
                <a:latin typeface="Arial" panose="020B0604020202020204" pitchFamily="34" charset="0"/>
                <a:cs typeface="Arial" panose="020B0604020202020204" pitchFamily="34" charset="0"/>
              </a:rPr>
              <a:t>XVII. ameaçar, intimidar ou agredir fisicamente qualquer membro da comunidade</a:t>
            </a:r>
          </a:p>
          <a:p>
            <a:r>
              <a:rPr lang="pt-BR" sz="4800" dirty="0">
                <a:latin typeface="Arial" panose="020B0604020202020204" pitchFamily="34" charset="0"/>
                <a:cs typeface="Arial" panose="020B0604020202020204" pitchFamily="34" charset="0"/>
              </a:rPr>
              <a:t>escolar;</a:t>
            </a:r>
          </a:p>
          <a:p>
            <a:endParaRPr lang="pt-BR" dirty="0"/>
          </a:p>
        </p:txBody>
      </p:sp>
    </p:spTree>
    <p:extLst>
      <p:ext uri="{BB962C8B-B14F-4D97-AF65-F5344CB8AC3E}">
        <p14:creationId xmlns:p14="http://schemas.microsoft.com/office/powerpoint/2010/main" xmlns="" val="12554907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 Art. 32        São faltas  disciplinares</a:t>
            </a:r>
            <a:endParaRPr lang="pt-BR" dirty="0"/>
          </a:p>
        </p:txBody>
      </p:sp>
      <p:sp>
        <p:nvSpPr>
          <p:cNvPr id="3" name="Espaço Reservado para Conteúdo 2"/>
          <p:cNvSpPr>
            <a:spLocks noGrp="1"/>
          </p:cNvSpPr>
          <p:nvPr>
            <p:ph idx="1"/>
          </p:nvPr>
        </p:nvSpPr>
        <p:spPr/>
        <p:txBody>
          <a:bodyPr>
            <a:normAutofit fontScale="55000" lnSpcReduction="20000"/>
          </a:bodyPr>
          <a:lstStyle/>
          <a:p>
            <a:r>
              <a:rPr lang="pt-BR" dirty="0">
                <a:latin typeface="Arial" panose="020B0604020202020204" pitchFamily="34" charset="0"/>
                <a:cs typeface="Arial" panose="020B0604020202020204" pitchFamily="34" charset="0"/>
              </a:rPr>
              <a:t>XVIII. participar, estimular ou organizar incidente de violência grupal ou generalizada;</a:t>
            </a:r>
          </a:p>
          <a:p>
            <a:r>
              <a:rPr lang="pt-BR" dirty="0">
                <a:latin typeface="Arial" panose="020B0604020202020204" pitchFamily="34" charset="0"/>
                <a:cs typeface="Arial" panose="020B0604020202020204" pitchFamily="34" charset="0"/>
              </a:rPr>
              <a:t>XXIX. Apropriar-se de objetos que pertencem a outra pessoa, sem a devida autorização</a:t>
            </a:r>
          </a:p>
          <a:p>
            <a:r>
              <a:rPr lang="pt-BR" dirty="0">
                <a:latin typeface="Arial" panose="020B0604020202020204" pitchFamily="34" charset="0"/>
                <a:cs typeface="Arial" panose="020B0604020202020204" pitchFamily="34" charset="0"/>
              </a:rPr>
              <a:t>ou sob ameaça;</a:t>
            </a:r>
          </a:p>
          <a:p>
            <a:r>
              <a:rPr lang="pt-BR" dirty="0">
                <a:latin typeface="Arial" panose="020B0604020202020204" pitchFamily="34" charset="0"/>
                <a:cs typeface="Arial" panose="020B0604020202020204" pitchFamily="34" charset="0"/>
              </a:rPr>
              <a:t>XXX. incentivar ou participar de atos de vandalismo que provoquem dano intencional</a:t>
            </a:r>
          </a:p>
          <a:p>
            <a:r>
              <a:rPr lang="pt-BR" dirty="0">
                <a:latin typeface="Arial" panose="020B0604020202020204" pitchFamily="34" charset="0"/>
                <a:cs typeface="Arial" panose="020B0604020202020204" pitchFamily="34" charset="0"/>
              </a:rPr>
              <a:t>a equipamentos, materiais e instalações escolares ou a pertences da equipe escolar, estudantes ou terceiros;</a:t>
            </a:r>
          </a:p>
          <a:p>
            <a:r>
              <a:rPr lang="pt-BR" dirty="0">
                <a:latin typeface="Arial" panose="020B0604020202020204" pitchFamily="34" charset="0"/>
                <a:cs typeface="Arial" panose="020B0604020202020204" pitchFamily="34" charset="0"/>
              </a:rPr>
              <a:t>XXXI. consumir, portar, distribuir ou vender substâncias controladas, bebidas alcoólicas</a:t>
            </a:r>
          </a:p>
          <a:p>
            <a:r>
              <a:rPr lang="pt-BR" dirty="0">
                <a:latin typeface="Arial" panose="020B0604020202020204" pitchFamily="34" charset="0"/>
                <a:cs typeface="Arial" panose="020B0604020202020204" pitchFamily="34" charset="0"/>
              </a:rPr>
              <a:t>ou outras drogas lícitas ou ilícitas no recinto escolar;</a:t>
            </a:r>
          </a:p>
          <a:p>
            <a:r>
              <a:rPr lang="pt-BR" dirty="0">
                <a:latin typeface="Arial" panose="020B0604020202020204" pitchFamily="34" charset="0"/>
                <a:cs typeface="Arial" panose="020B0604020202020204" pitchFamily="34" charset="0"/>
              </a:rPr>
              <a:t>XXXII. portar, facilitar o ingresso ou utilizar qualquer tipo de arma, ainda que não seja de fogo, no recinto escolar;</a:t>
            </a:r>
          </a:p>
          <a:p>
            <a:r>
              <a:rPr lang="pt-BR" dirty="0">
                <a:latin typeface="Arial" panose="020B0604020202020204" pitchFamily="34" charset="0"/>
                <a:cs typeface="Arial" panose="020B0604020202020204" pitchFamily="34" charset="0"/>
              </a:rPr>
              <a:t>XXXIII. apresentar qualquer conduta proibida pela legislação brasileira, sobretudo que viole a Constituição Federal, o Estatuto da Criança e do Adolescente (ECA) e o Código Penal.</a:t>
            </a:r>
          </a:p>
          <a:p>
            <a:endParaRPr lang="pt-BR" dirty="0"/>
          </a:p>
        </p:txBody>
      </p:sp>
    </p:spTree>
    <p:extLst>
      <p:ext uri="{BB962C8B-B14F-4D97-AF65-F5344CB8AC3E}">
        <p14:creationId xmlns:p14="http://schemas.microsoft.com/office/powerpoint/2010/main" xmlns="" val="869389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332656"/>
            <a:ext cx="6571343" cy="1521099"/>
          </a:xfrm>
        </p:spPr>
        <p:txBody>
          <a:bodyPr/>
          <a:lstStyle/>
          <a:p>
            <a:r>
              <a:rPr lang="pt-BR" b="1" dirty="0"/>
              <a:t>** Art. 33      São faltas disciplinares</a:t>
            </a:r>
            <a:endParaRPr lang="pt-BR" dirty="0"/>
          </a:p>
        </p:txBody>
      </p:sp>
      <p:sp>
        <p:nvSpPr>
          <p:cNvPr id="3" name="Espaço Reservado para Conteúdo 2"/>
          <p:cNvSpPr>
            <a:spLocks noGrp="1"/>
          </p:cNvSpPr>
          <p:nvPr>
            <p:ph idx="1"/>
          </p:nvPr>
        </p:nvSpPr>
        <p:spPr>
          <a:xfrm>
            <a:off x="467544" y="1853755"/>
            <a:ext cx="8229600" cy="4239541"/>
          </a:xfrm>
        </p:spPr>
        <p:txBody>
          <a:bodyPr>
            <a:normAutofit fontScale="25000" lnSpcReduction="20000"/>
          </a:bodyPr>
          <a:lstStyle/>
          <a:p>
            <a:r>
              <a:rPr lang="pt-BR" sz="5600" i="1" dirty="0">
                <a:latin typeface="Arial" panose="020B0604020202020204" pitchFamily="34" charset="0"/>
                <a:cs typeface="Arial" panose="020B0604020202020204" pitchFamily="34" charset="0"/>
              </a:rPr>
              <a:t>Art. 33- A inobservância dos deveres e as condutas especificadas como faltas disciplinares estipulados nos artigos anteriores acarretará as seguintes sanções: </a:t>
            </a:r>
          </a:p>
          <a:p>
            <a:r>
              <a:rPr lang="pt-BR" sz="5600" i="1" dirty="0">
                <a:latin typeface="Arial" panose="020B0604020202020204" pitchFamily="34" charset="0"/>
                <a:cs typeface="Arial" panose="020B0604020202020204" pitchFamily="34" charset="0"/>
              </a:rPr>
              <a:t>I – advertência verbal;</a:t>
            </a:r>
          </a:p>
          <a:p>
            <a:r>
              <a:rPr lang="pt-BR" sz="5600" i="1" dirty="0">
                <a:latin typeface="Arial" panose="020B0604020202020204" pitchFamily="34" charset="0"/>
                <a:cs typeface="Arial" panose="020B0604020202020204" pitchFamily="34" charset="0"/>
              </a:rPr>
              <a:t>II – retirada do aluno de sala de aula ou atividade em curso e encaminhamento à diretoria para orientação;</a:t>
            </a:r>
          </a:p>
          <a:p>
            <a:r>
              <a:rPr lang="pt-BR" sz="5600" i="1" dirty="0">
                <a:latin typeface="Arial" panose="020B0604020202020204" pitchFamily="34" charset="0"/>
                <a:cs typeface="Arial" panose="020B0604020202020204" pitchFamily="34" charset="0"/>
              </a:rPr>
              <a:t>III – repreensão escrita, dirigida aos pais ou responsáveis, quando menor;</a:t>
            </a:r>
          </a:p>
          <a:p>
            <a:r>
              <a:rPr lang="pt-BR" sz="5600" i="1" dirty="0">
                <a:latin typeface="Arial" panose="020B0604020202020204" pitchFamily="34" charset="0"/>
                <a:cs typeface="Arial" panose="020B0604020202020204" pitchFamily="34" charset="0"/>
              </a:rPr>
              <a:t>IV – suspensão temporária de participação em visitas ou demais programas extracurriculares;</a:t>
            </a:r>
          </a:p>
          <a:p>
            <a:r>
              <a:rPr lang="pt-BR" sz="5600" i="1" dirty="0">
                <a:latin typeface="Arial" panose="020B0604020202020204" pitchFamily="34" charset="0"/>
                <a:cs typeface="Arial" panose="020B0604020202020204" pitchFamily="34" charset="0"/>
              </a:rPr>
              <a:t>V – suspensão por até 5 (cinco) dias letivos;</a:t>
            </a:r>
          </a:p>
          <a:p>
            <a:r>
              <a:rPr lang="pt-BR" sz="5600" i="1" dirty="0">
                <a:latin typeface="Arial" panose="020B0604020202020204" pitchFamily="34" charset="0"/>
                <a:cs typeface="Arial" panose="020B0604020202020204" pitchFamily="34" charset="0"/>
              </a:rPr>
              <a:t>VI – suspensão pelo período de 6 (seis) a 10 (dez) dias letivos;</a:t>
            </a:r>
          </a:p>
          <a:p>
            <a:r>
              <a:rPr lang="pt-BR" sz="5600" i="1" dirty="0">
                <a:latin typeface="Arial" panose="020B0604020202020204" pitchFamily="34" charset="0"/>
                <a:cs typeface="Arial" panose="020B0604020202020204" pitchFamily="34" charset="0"/>
              </a:rPr>
              <a:t>VII – transferência compulsória para outro estabelecimento de ensino, após instauração de sindicância disciplinar;</a:t>
            </a:r>
          </a:p>
          <a:p>
            <a:r>
              <a:rPr lang="pt-BR" sz="5600" i="1" dirty="0">
                <a:latin typeface="Arial" panose="020B0604020202020204" pitchFamily="34" charset="0"/>
                <a:cs typeface="Arial" panose="020B0604020202020204" pitchFamily="34" charset="0"/>
              </a:rPr>
              <a:t>VIII – obrigação de reparar o dano  material causado ao patrimônio público</a:t>
            </a:r>
            <a:r>
              <a:rPr lang="pt-BR" sz="5600" dirty="0">
                <a:latin typeface="Arial" panose="020B0604020202020204" pitchFamily="34" charset="0"/>
                <a:cs typeface="Arial" panose="020B0604020202020204" pitchFamily="34" charset="0"/>
              </a:rPr>
              <a:t> .</a:t>
            </a:r>
          </a:p>
          <a:p>
            <a:r>
              <a:rPr lang="pt-BR" dirty="0"/>
              <a:t> </a:t>
            </a:r>
          </a:p>
          <a:p>
            <a:endParaRPr lang="pt-BR" dirty="0"/>
          </a:p>
          <a:p>
            <a:endParaRPr lang="pt-BR" dirty="0"/>
          </a:p>
          <a:p>
            <a:endParaRPr lang="pt-BR" dirty="0"/>
          </a:p>
          <a:p>
            <a:endParaRPr lang="pt-BR" dirty="0"/>
          </a:p>
          <a:p>
            <a:endParaRPr lang="pt-BR" dirty="0"/>
          </a:p>
          <a:p>
            <a:endParaRPr lang="pt-BR" dirty="0"/>
          </a:p>
          <a:p>
            <a:endParaRPr lang="pt-BR" dirty="0"/>
          </a:p>
          <a:p>
            <a:endParaRPr lang="pt-BR" dirty="0"/>
          </a:p>
          <a:p>
            <a:r>
              <a:rPr lang="pt-BR" b="1" dirty="0"/>
              <a:t>Parágrafo único -</a:t>
            </a:r>
            <a:r>
              <a:rPr lang="pt-BR" dirty="0"/>
              <a:t> As medidas previstas nos incisos I e II serão aplicadas pelo Professor e/ou Diretor; as previstas nos incisos III, IV e V; serão aplicadas pelo Diretor, e as previstas nos Incisos VI, VII e VIII serão aplicadas pelo Diretor da escola após apreciação do Conselho de Escola. </a:t>
            </a:r>
          </a:p>
          <a:p>
            <a:r>
              <a:rPr lang="pt-BR" b="1" dirty="0"/>
              <a:t>Art. 34 - </a:t>
            </a:r>
            <a:r>
              <a:rPr lang="pt-BR" dirty="0"/>
              <a:t>Nenhuma penalidade poderá ferir as normas que regulamentam o serviço público, no caso de funcionário, ou o Estatuto da Criança e do Adolescente, no caso de aluno, salvaguardados:</a:t>
            </a:r>
          </a:p>
          <a:p>
            <a:r>
              <a:rPr lang="pt-BR" dirty="0"/>
              <a:t>I – o direito à ampla defesa e recurso aos órgãos superiores, quando for o caso;</a:t>
            </a:r>
          </a:p>
          <a:p>
            <a:r>
              <a:rPr lang="pt-BR" dirty="0"/>
              <a:t>II – assistência dos pais ou responsável, no caso de aluno com idade inferior a 18 anos;</a:t>
            </a:r>
          </a:p>
          <a:p>
            <a:r>
              <a:rPr lang="pt-BR" dirty="0"/>
              <a:t>III – o direito do aluno à continuidade de estudos, no mesmo ou em outro estabelecimento de ensino.</a:t>
            </a:r>
          </a:p>
          <a:p>
            <a:r>
              <a:rPr lang="pt-BR" b="1" dirty="0"/>
              <a:t>Parágrafo único -</a:t>
            </a:r>
            <a:r>
              <a:rPr lang="pt-BR" dirty="0"/>
              <a:t> Das sanções aplicadas caberá recurso no prazo de 5 (cinco) dias a contar da data da ciência do interessado, ou de seu responsável, se menor.</a:t>
            </a:r>
          </a:p>
          <a:p>
            <a:endParaRPr lang="pt-B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 Art. 34          São faltas disciplinares</a:t>
            </a:r>
            <a:endParaRPr lang="pt-BR" dirty="0"/>
          </a:p>
        </p:txBody>
      </p:sp>
      <p:sp>
        <p:nvSpPr>
          <p:cNvPr id="3" name="Espaço Reservado para Conteúdo 2"/>
          <p:cNvSpPr>
            <a:spLocks noGrp="1"/>
          </p:cNvSpPr>
          <p:nvPr>
            <p:ph idx="1"/>
          </p:nvPr>
        </p:nvSpPr>
        <p:spPr/>
        <p:txBody>
          <a:bodyPr>
            <a:normAutofit fontScale="62500" lnSpcReduction="20000"/>
          </a:bodyPr>
          <a:lstStyle/>
          <a:p>
            <a:r>
              <a:rPr lang="pt-BR" b="1" dirty="0"/>
              <a:t>Parágrafo único -</a:t>
            </a:r>
            <a:r>
              <a:rPr lang="pt-BR" dirty="0"/>
              <a:t> As medidas previstas nos incisos I e II serão aplicadas pelo Professor e/ou Diretor; as previstas nos incisos III, IV e V; serão aplicadas pelo Diretor, e as previstas nos Incisos VI, VII e VIII serão aplicadas pelo Diretor da escola após apreciação do Conselho de Escola. </a:t>
            </a:r>
          </a:p>
          <a:p>
            <a:r>
              <a:rPr lang="pt-BR" b="1" dirty="0"/>
              <a:t>Art. 34 - </a:t>
            </a:r>
            <a:r>
              <a:rPr lang="pt-BR" dirty="0"/>
              <a:t>Nenhuma penalidade poderá ferir as normas que regulamentam o serviço público, no caso de funcionário, ou o Estatuto da Criança e do Adolescente, no caso de aluno, salvaguardados:</a:t>
            </a:r>
          </a:p>
          <a:p>
            <a:r>
              <a:rPr lang="pt-BR" dirty="0"/>
              <a:t>I – o direito à ampla defesa e recurso aos órgãos superiores, quando for o caso;</a:t>
            </a:r>
          </a:p>
          <a:p>
            <a:r>
              <a:rPr lang="pt-BR" dirty="0"/>
              <a:t>II – assistência dos pais ou responsável, no caso de aluno com idade inferior a 18 anos;</a:t>
            </a:r>
          </a:p>
          <a:p>
            <a:r>
              <a:rPr lang="pt-BR" dirty="0"/>
              <a:t>III – o direito do aluno à continuidade de estudos, no mesmo ou em outro estabelecimento de ensino.</a:t>
            </a:r>
          </a:p>
          <a:p>
            <a:r>
              <a:rPr lang="pt-BR" b="1" dirty="0"/>
              <a:t>Parágrafo único -</a:t>
            </a:r>
            <a:r>
              <a:rPr lang="pt-BR" dirty="0"/>
              <a:t> Das sanções aplicadas caberá recurso no prazo de 5 (cinco) dias a contar da data da ciência do interessado, ou de seu responsável, se menor.</a:t>
            </a:r>
          </a:p>
          <a:p>
            <a:endParaRPr lang="pt-BR" dirty="0"/>
          </a:p>
        </p:txBody>
      </p:sp>
    </p:spTree>
    <p:extLst>
      <p:ext uri="{BB962C8B-B14F-4D97-AF65-F5344CB8AC3E}">
        <p14:creationId xmlns:p14="http://schemas.microsoft.com/office/powerpoint/2010/main" xmlns="" val="11613526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404664"/>
            <a:ext cx="6571343" cy="1449091"/>
          </a:xfrm>
        </p:spPr>
        <p:txBody>
          <a:bodyPr>
            <a:normAutofit/>
          </a:bodyPr>
          <a:lstStyle/>
          <a:p>
            <a:r>
              <a:rPr lang="pt-BR" sz="1600" b="1" dirty="0"/>
              <a:t/>
            </a:r>
            <a:br>
              <a:rPr lang="pt-BR" sz="1600" b="1" dirty="0"/>
            </a:br>
            <a:r>
              <a:rPr lang="pt-BR" sz="1600" b="1" dirty="0"/>
              <a:t>Capítulo V</a:t>
            </a:r>
            <a:br>
              <a:rPr lang="pt-BR" sz="1600" b="1" dirty="0"/>
            </a:br>
            <a:r>
              <a:rPr lang="pt-BR" sz="1600" b="1" dirty="0"/>
              <a:t>Do Plano de Gestão da Escola</a:t>
            </a:r>
            <a:r>
              <a:rPr lang="pt-BR" dirty="0"/>
              <a:t/>
            </a:r>
            <a:br>
              <a:rPr lang="pt-BR" dirty="0"/>
            </a:br>
            <a:endParaRPr lang="pt-BR" dirty="0"/>
          </a:p>
        </p:txBody>
      </p:sp>
      <p:sp>
        <p:nvSpPr>
          <p:cNvPr id="3" name="Espaço Reservado para Conteúdo 2"/>
          <p:cNvSpPr>
            <a:spLocks noGrp="1"/>
          </p:cNvSpPr>
          <p:nvPr>
            <p:ph idx="1"/>
          </p:nvPr>
        </p:nvSpPr>
        <p:spPr>
          <a:xfrm>
            <a:off x="457200" y="1853754"/>
            <a:ext cx="8229600" cy="4455565"/>
          </a:xfrm>
        </p:spPr>
        <p:txBody>
          <a:bodyPr>
            <a:normAutofit fontScale="25000" lnSpcReduction="20000"/>
          </a:bodyPr>
          <a:lstStyle/>
          <a:p>
            <a:r>
              <a:rPr lang="pt-BR" sz="4800" b="1" dirty="0"/>
              <a:t>Art. 35</a:t>
            </a:r>
            <a:r>
              <a:rPr lang="pt-BR" sz="4800" dirty="0"/>
              <a:t> - O Plano de Gestão contemplará as intenções comuns de todos os envolvidos no processo ensino aprendizagem da escola, norteará o gerenciamento das ações </a:t>
            </a:r>
            <a:r>
              <a:rPr lang="pt-BR" sz="4800" dirty="0" err="1"/>
              <a:t>intra-escolares</a:t>
            </a:r>
            <a:r>
              <a:rPr lang="pt-BR" sz="4800" dirty="0"/>
              <a:t> e operacionalizará a Proposta Pedagógica.</a:t>
            </a:r>
          </a:p>
          <a:p>
            <a:r>
              <a:rPr lang="pt-BR" sz="4800" b="1" dirty="0"/>
              <a:t>§ 1º - </a:t>
            </a:r>
            <a:r>
              <a:rPr lang="pt-BR" sz="4800" dirty="0"/>
              <a:t>O Plano de Gestão terá duração quadrienal e contemplará, no mínimo:</a:t>
            </a:r>
          </a:p>
          <a:p>
            <a:pPr lvl="0"/>
            <a:r>
              <a:rPr lang="pt-BR" sz="4800" dirty="0"/>
              <a:t> identificação e caracterização da Escola, de sua clientela, de seus  recursos físicos, materiais e humanos, bem como dos recursos disponíveis na comunidade local;</a:t>
            </a:r>
          </a:p>
          <a:p>
            <a:pPr lvl="0"/>
            <a:r>
              <a:rPr lang="pt-BR" sz="4800" dirty="0"/>
              <a:t>objetivos da Escola e dos cursos ministrados;</a:t>
            </a:r>
          </a:p>
          <a:p>
            <a:pPr lvl="0"/>
            <a:r>
              <a:rPr lang="pt-BR" sz="4800" dirty="0"/>
              <a:t>definição das metas a serem atingidas e das ações a serem</a:t>
            </a:r>
            <a:r>
              <a:rPr lang="pt-BR" sz="4800" b="1" dirty="0"/>
              <a:t> </a:t>
            </a:r>
            <a:r>
              <a:rPr lang="pt-BR" sz="4800" dirty="0"/>
              <a:t>desencadeadas;</a:t>
            </a:r>
          </a:p>
          <a:p>
            <a:pPr lvl="0"/>
            <a:r>
              <a:rPr lang="pt-BR" sz="4800" dirty="0"/>
              <a:t> Planos dos Cursos mantidos pela Escola;</a:t>
            </a:r>
          </a:p>
          <a:p>
            <a:pPr lvl="0"/>
            <a:r>
              <a:rPr lang="pt-BR" sz="4800" dirty="0"/>
              <a:t> planos de trabalho dos diferentes núcleos que compõem a organização técnico-administrativa da escola;</a:t>
            </a:r>
          </a:p>
          <a:p>
            <a:pPr lvl="0"/>
            <a:r>
              <a:rPr lang="pt-BR" sz="4800" dirty="0"/>
              <a:t>critérios para acompanhamento, controle e avaliação da execução do trabalho realizado pelos diferentes segmentos do processo educacional.</a:t>
            </a:r>
          </a:p>
          <a:p>
            <a:pPr lvl="0"/>
            <a:r>
              <a:rPr lang="pt-BR" sz="4800" dirty="0"/>
              <a:t>Modelo do Plano Individualizado de Ensino destinado aos alunos com necessidades educacionais especiais.</a:t>
            </a:r>
          </a:p>
          <a:p>
            <a:pPr lvl="0"/>
            <a:endParaRPr lang="pt-BR" sz="4800" dirty="0"/>
          </a:p>
          <a:p>
            <a:endParaRPr lang="pt-B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476672"/>
            <a:ext cx="6571343" cy="1377083"/>
          </a:xfrm>
        </p:spPr>
        <p:txBody>
          <a:bodyPr>
            <a:normAutofit fontScale="90000"/>
          </a:bodyPr>
          <a:lstStyle/>
          <a:p>
            <a:r>
              <a:rPr lang="pt-BR" b="1" dirty="0"/>
              <a:t>Capítulo V</a:t>
            </a:r>
            <a:br>
              <a:rPr lang="pt-BR" b="1" dirty="0"/>
            </a:br>
            <a:r>
              <a:rPr lang="pt-BR" b="1" dirty="0"/>
              <a:t>Do Plano de Gestão da Escola</a:t>
            </a:r>
            <a:r>
              <a:rPr lang="pt-BR" dirty="0"/>
              <a:t/>
            </a:r>
            <a:br>
              <a:rPr lang="pt-BR" dirty="0"/>
            </a:br>
            <a:endParaRPr lang="pt-BR" dirty="0"/>
          </a:p>
        </p:txBody>
      </p:sp>
      <p:sp>
        <p:nvSpPr>
          <p:cNvPr id="3" name="Espaço Reservado para Conteúdo 2"/>
          <p:cNvSpPr>
            <a:spLocks noGrp="1"/>
          </p:cNvSpPr>
          <p:nvPr>
            <p:ph idx="1"/>
          </p:nvPr>
        </p:nvSpPr>
        <p:spPr>
          <a:xfrm>
            <a:off x="1443491" y="2015733"/>
            <a:ext cx="6571343" cy="3861539"/>
          </a:xfrm>
        </p:spPr>
        <p:txBody>
          <a:bodyPr>
            <a:normAutofit fontScale="25000" lnSpcReduction="20000"/>
          </a:bodyPr>
          <a:lstStyle/>
          <a:p>
            <a:r>
              <a:rPr lang="pt-BR" sz="4400" b="1" dirty="0">
                <a:latin typeface="Arial" panose="020B0604020202020204" pitchFamily="34" charset="0"/>
                <a:cs typeface="Arial" panose="020B0604020202020204" pitchFamily="34" charset="0"/>
              </a:rPr>
              <a:t>§ 2º  - </a:t>
            </a:r>
            <a:r>
              <a:rPr lang="pt-BR" sz="4400" dirty="0">
                <a:latin typeface="Arial" panose="020B0604020202020204" pitchFamily="34" charset="0"/>
                <a:cs typeface="Arial" panose="020B0604020202020204" pitchFamily="34" charset="0"/>
              </a:rPr>
              <a:t>Anualmente serão incorporados ao Plano de Gestão anexos com:</a:t>
            </a:r>
          </a:p>
          <a:p>
            <a:pPr lvl="0"/>
            <a:r>
              <a:rPr lang="pt-BR" sz="4400" dirty="0">
                <a:latin typeface="Arial" panose="020B0604020202020204" pitchFamily="34" charset="0"/>
                <a:cs typeface="Arial" panose="020B0604020202020204" pitchFamily="34" charset="0"/>
              </a:rPr>
              <a:t>agrupamento de alunos e sua distribuição por turno, curso, ano e turma;</a:t>
            </a:r>
          </a:p>
          <a:p>
            <a:pPr lvl="0"/>
            <a:r>
              <a:rPr lang="pt-BR" sz="4400" dirty="0">
                <a:latin typeface="Arial" panose="020B0604020202020204" pitchFamily="34" charset="0"/>
                <a:cs typeface="Arial" panose="020B0604020202020204" pitchFamily="34" charset="0"/>
              </a:rPr>
              <a:t>quadro curricular por curso, ano e  termos;</a:t>
            </a:r>
          </a:p>
          <a:p>
            <a:pPr lvl="0"/>
            <a:r>
              <a:rPr lang="pt-BR" sz="4400" dirty="0">
                <a:latin typeface="Arial" panose="020B0604020202020204" pitchFamily="34" charset="0"/>
                <a:cs typeface="Arial" panose="020B0604020202020204" pitchFamily="34" charset="0"/>
              </a:rPr>
              <a:t>plano de trabalho do Professor Coordenador Pedagógico com a organização das horas de trabalho coletivo, explicitando o temário e o cronograma;</a:t>
            </a:r>
          </a:p>
          <a:p>
            <a:pPr lvl="0"/>
            <a:r>
              <a:rPr lang="pt-BR" sz="4400" dirty="0">
                <a:latin typeface="Arial" panose="020B0604020202020204" pitchFamily="34" charset="0"/>
                <a:cs typeface="Arial" panose="020B0604020202020204" pitchFamily="34" charset="0"/>
              </a:rPr>
              <a:t>calendário escolar e demais eventos da Escola;</a:t>
            </a:r>
          </a:p>
          <a:p>
            <a:pPr lvl="0"/>
            <a:r>
              <a:rPr lang="pt-BR" sz="4400" dirty="0">
                <a:latin typeface="Arial" panose="020B0604020202020204" pitchFamily="34" charset="0"/>
                <a:cs typeface="Arial" panose="020B0604020202020204" pitchFamily="34" charset="0"/>
              </a:rPr>
              <a:t>horário de trabalho e escala de férias dos funcionários;</a:t>
            </a:r>
          </a:p>
          <a:p>
            <a:pPr lvl="0"/>
            <a:r>
              <a:rPr lang="pt-BR" sz="4400" dirty="0">
                <a:latin typeface="Arial" panose="020B0604020202020204" pitchFamily="34" charset="0"/>
                <a:cs typeface="Arial" panose="020B0604020202020204" pitchFamily="34" charset="0"/>
              </a:rPr>
              <a:t>plano de aplicação dos recursos financeiros;</a:t>
            </a:r>
          </a:p>
          <a:p>
            <a:pPr lvl="0"/>
            <a:r>
              <a:rPr lang="pt-BR" sz="4400" dirty="0">
                <a:latin typeface="Arial" panose="020B0604020202020204" pitchFamily="34" charset="0"/>
                <a:cs typeface="Arial" panose="020B0604020202020204" pitchFamily="34" charset="0"/>
              </a:rPr>
              <a:t>os projetos especiais;</a:t>
            </a:r>
          </a:p>
          <a:p>
            <a:pPr lvl="0"/>
            <a:r>
              <a:rPr lang="pt-BR" sz="4400" dirty="0">
                <a:latin typeface="Arial" panose="020B0604020202020204" pitchFamily="34" charset="0"/>
                <a:cs typeface="Arial" panose="020B0604020202020204" pitchFamily="34" charset="0"/>
              </a:rPr>
              <a:t>Avaliação do trabalho realizado no ano anterior ( pedagógico e administrativo )</a:t>
            </a:r>
          </a:p>
          <a:p>
            <a:pPr lvl="0"/>
            <a:r>
              <a:rPr lang="pt-BR" sz="4400" dirty="0">
                <a:latin typeface="Arial" panose="020B0604020202020204" pitchFamily="34" charset="0"/>
                <a:cs typeface="Arial" panose="020B0604020202020204" pitchFamily="34" charset="0"/>
              </a:rPr>
              <a:t>Propositura de metas fundamentadas nos resultados da avaliação do trabalho realizado no ano anterior;</a:t>
            </a:r>
          </a:p>
          <a:p>
            <a:r>
              <a:rPr lang="pt-BR" sz="4400" dirty="0">
                <a:latin typeface="Arial" panose="020B0604020202020204" pitchFamily="34" charset="0"/>
                <a:cs typeface="Arial" panose="020B0604020202020204" pitchFamily="34" charset="0"/>
              </a:rPr>
              <a:t>IX .composição do Conselho de Escola ;</a:t>
            </a:r>
          </a:p>
          <a:p>
            <a:r>
              <a:rPr lang="pt-BR" sz="4400" dirty="0">
                <a:latin typeface="Arial" panose="020B0604020202020204" pitchFamily="34" charset="0"/>
                <a:cs typeface="Arial" panose="020B0604020202020204" pitchFamily="34" charset="0"/>
              </a:rPr>
              <a:t>X.  composição da A.P.M.</a:t>
            </a:r>
          </a:p>
          <a:p>
            <a:endParaRPr lang="pt-BR" dirty="0"/>
          </a:p>
        </p:txBody>
      </p:sp>
    </p:spTree>
    <p:extLst>
      <p:ext uri="{BB962C8B-B14F-4D97-AF65-F5344CB8AC3E}">
        <p14:creationId xmlns:p14="http://schemas.microsoft.com/office/powerpoint/2010/main" xmlns="" val="2407387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b="1" dirty="0"/>
              <a:t>**    Capítulo II</a:t>
            </a:r>
            <a:r>
              <a:rPr lang="pt-BR" sz="3600" dirty="0"/>
              <a:t/>
            </a:r>
            <a:br>
              <a:rPr lang="pt-BR" sz="3600" dirty="0"/>
            </a:br>
            <a:r>
              <a:rPr lang="pt-BR" sz="3600" b="1" dirty="0"/>
              <a:t>Dos Fins</a:t>
            </a:r>
            <a:r>
              <a:rPr lang="pt-BR" dirty="0"/>
              <a:t/>
            </a:r>
            <a:br>
              <a:rPr lang="pt-BR" dirty="0"/>
            </a:br>
            <a:endParaRPr lang="pt-BR" dirty="0"/>
          </a:p>
        </p:txBody>
      </p:sp>
      <p:sp>
        <p:nvSpPr>
          <p:cNvPr id="3" name="Espaço Reservado para Conteúdo 2"/>
          <p:cNvSpPr>
            <a:spLocks noGrp="1"/>
          </p:cNvSpPr>
          <p:nvPr>
            <p:ph idx="1"/>
          </p:nvPr>
        </p:nvSpPr>
        <p:spPr/>
        <p:txBody>
          <a:bodyPr>
            <a:normAutofit fontScale="25000" lnSpcReduction="20000"/>
          </a:bodyPr>
          <a:lstStyle/>
          <a:p>
            <a:r>
              <a:rPr lang="pt-BR" dirty="0"/>
              <a:t> </a:t>
            </a:r>
          </a:p>
          <a:p>
            <a:r>
              <a:rPr lang="pt-BR" sz="4800" b="1" dirty="0"/>
              <a:t>Art. 3º</a:t>
            </a:r>
            <a:r>
              <a:rPr lang="pt-BR" sz="4800" dirty="0"/>
              <a:t> - A educação nacional, inspirada nos princípios de liberdade e nos ideais de solidariedade humana, tem por finalidade o pleno desenvolvimento do educando, seu preparo para o exercício da cidadania e sua qualificação para o trabalho.</a:t>
            </a:r>
          </a:p>
          <a:p>
            <a:r>
              <a:rPr lang="pt-BR" sz="4800" b="1" dirty="0"/>
              <a:t>Art. 4º </a:t>
            </a:r>
            <a:r>
              <a:rPr lang="pt-BR" sz="4800" dirty="0"/>
              <a:t>- A educação básica tem por finalidade desenvolver o educando, assegurando-lhe a formação comum indispensável para o exercício da cidadania e fornecer-lhe meios para progredir no trabalho e em estudos posteriores.   </a:t>
            </a:r>
          </a:p>
          <a:p>
            <a:r>
              <a:rPr lang="pt-BR" sz="4800" dirty="0"/>
              <a:t> </a:t>
            </a:r>
            <a:r>
              <a:rPr lang="pt-BR" sz="4800" b="1" dirty="0"/>
              <a:t>Capítulo III   Dos Objetivos </a:t>
            </a:r>
            <a:endParaRPr lang="pt-BR" sz="4800" dirty="0"/>
          </a:p>
          <a:p>
            <a:r>
              <a:rPr lang="pt-BR" sz="4800" b="1" dirty="0"/>
              <a:t>Seção I</a:t>
            </a:r>
            <a:endParaRPr lang="pt-BR" sz="4800" dirty="0"/>
          </a:p>
          <a:p>
            <a:r>
              <a:rPr lang="pt-BR" sz="4800" b="1" dirty="0"/>
              <a:t>Do Ensino Fundamental</a:t>
            </a:r>
            <a:endParaRPr lang="pt-BR" sz="4800" dirty="0"/>
          </a:p>
          <a:p>
            <a:r>
              <a:rPr lang="pt-BR" sz="4800" b="1" dirty="0"/>
              <a:t>Art. 5º </a:t>
            </a:r>
            <a:r>
              <a:rPr lang="pt-BR" sz="4800" dirty="0"/>
              <a:t>- O Ensino Fundamental, Ciclo II,  com duração mínima de quatro anos, obrigatório e gratuito na Escola Pública, terá por objetivo a formação básica do cidadão, mediante:</a:t>
            </a:r>
          </a:p>
          <a:p>
            <a:pPr lvl="0"/>
            <a:r>
              <a:rPr lang="pt-BR" sz="4800" dirty="0"/>
              <a:t>ao desenvolvimento da capacidade de aprender, tendo como meios básicos o pleno domínio da leitura, da escrita e do cálculo;</a:t>
            </a:r>
          </a:p>
          <a:p>
            <a:endParaRPr lang="pt-B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476672"/>
            <a:ext cx="6571343" cy="1377083"/>
          </a:xfrm>
        </p:spPr>
        <p:txBody>
          <a:bodyPr>
            <a:normAutofit fontScale="90000"/>
          </a:bodyPr>
          <a:lstStyle/>
          <a:p>
            <a:r>
              <a:rPr lang="pt-BR" b="1" dirty="0"/>
              <a:t>Capítulo V</a:t>
            </a:r>
            <a:br>
              <a:rPr lang="pt-BR" b="1" dirty="0"/>
            </a:br>
            <a:r>
              <a:rPr lang="pt-BR" b="1" dirty="0"/>
              <a:t>Do Plano de Gestão da Escola</a:t>
            </a:r>
            <a:endParaRPr lang="pt-BR" dirty="0"/>
          </a:p>
        </p:txBody>
      </p:sp>
      <p:sp>
        <p:nvSpPr>
          <p:cNvPr id="3" name="Espaço Reservado para Conteúdo 2"/>
          <p:cNvSpPr>
            <a:spLocks noGrp="1"/>
          </p:cNvSpPr>
          <p:nvPr>
            <p:ph idx="1"/>
          </p:nvPr>
        </p:nvSpPr>
        <p:spPr/>
        <p:txBody>
          <a:bodyPr>
            <a:normAutofit fontScale="47500" lnSpcReduction="20000"/>
          </a:bodyPr>
          <a:lstStyle/>
          <a:p>
            <a:r>
              <a:rPr lang="pt-BR" b="1" dirty="0"/>
              <a:t>Art. 36 </a:t>
            </a:r>
            <a:r>
              <a:rPr lang="pt-BR" dirty="0"/>
              <a:t>- O Plano de Curso tem por finalidade garantir a organicidade e continuidade dos cursos, contendo:</a:t>
            </a:r>
          </a:p>
          <a:p>
            <a:pPr lvl="0"/>
            <a:r>
              <a:rPr lang="pt-BR" dirty="0"/>
              <a:t>objetivos;</a:t>
            </a:r>
          </a:p>
          <a:p>
            <a:pPr lvl="0"/>
            <a:r>
              <a:rPr lang="pt-BR" dirty="0"/>
              <a:t>integração e sequência dos componentes curriculares;</a:t>
            </a:r>
          </a:p>
          <a:p>
            <a:pPr lvl="0"/>
            <a:r>
              <a:rPr lang="pt-BR" dirty="0"/>
              <a:t> síntese dos conteúdos programáticos, como subsídio à elaboração dos Planos de Ensino;</a:t>
            </a:r>
          </a:p>
          <a:p>
            <a:pPr lvl="0"/>
            <a:r>
              <a:rPr lang="pt-BR" dirty="0"/>
              <a:t>carga horária mínima do curso e de cada um dos Componentes Curriculares.</a:t>
            </a:r>
          </a:p>
          <a:p>
            <a:r>
              <a:rPr lang="pt-BR" b="1" dirty="0"/>
              <a:t>Parágrafo único – </a:t>
            </a:r>
            <a:r>
              <a:rPr lang="pt-BR" dirty="0"/>
              <a:t>O</a:t>
            </a:r>
            <a:r>
              <a:rPr lang="pt-BR" b="1" dirty="0"/>
              <a:t> </a:t>
            </a:r>
            <a:r>
              <a:rPr lang="pt-BR" dirty="0"/>
              <a:t>Plano de Ensino, documento da escola e do professor, será elaborado em consonância com o Plano de Curso, devendo ser mantido à disposição da Direção da Escola e da Supervisão de Ensino.</a:t>
            </a:r>
          </a:p>
          <a:p>
            <a:r>
              <a:rPr lang="pt-BR" b="1" dirty="0"/>
              <a:t>Art. 37 -</a:t>
            </a:r>
            <a:r>
              <a:rPr lang="pt-BR" dirty="0"/>
              <a:t> O Plano de Gestão será aprovado pelo Conselho de Escola e homologado pelo órgão próprio de supervisão.</a:t>
            </a:r>
          </a:p>
          <a:p>
            <a:r>
              <a:rPr lang="pt-BR" b="1" dirty="0"/>
              <a:t>Art. 38 – </a:t>
            </a:r>
            <a:r>
              <a:rPr lang="pt-BR" dirty="0"/>
              <a:t>A Proposta Pedagógica, exercício permanente de fortalecimento da autonomia da Escola, será elaborada a partir de princípios de responsabilidade dos vários participantes do processo educativo e de sua adequação às características e recursos da Escola e da comunidade em que ela se insere.</a:t>
            </a:r>
          </a:p>
          <a:p>
            <a:r>
              <a:rPr lang="pt-BR" b="1" dirty="0"/>
              <a:t>Art. 39 - </a:t>
            </a:r>
            <a:r>
              <a:rPr lang="pt-BR" dirty="0"/>
              <a:t>As diretrizes, objetivos, metas, ações e projetos especiais estabelecidos no Plano de Gestão e em seu Regimento Escolar consubstanciam a Proposta Pedagógica da Escola, definindo as linhas de sua política educacional em conformidade com a concepção de homem, sociedade, educação, cidadania e democracia que se pretende formar.</a:t>
            </a:r>
          </a:p>
          <a:p>
            <a:endParaRPr lang="pt-B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43491" y="1925217"/>
            <a:ext cx="6571343" cy="3664024"/>
          </a:xfrm>
        </p:spPr>
        <p:txBody>
          <a:bodyPr>
            <a:normAutofit fontScale="25000" lnSpcReduction="20000"/>
          </a:bodyPr>
          <a:lstStyle/>
          <a:p>
            <a:r>
              <a:rPr lang="pt-BR" sz="3700" b="1" dirty="0"/>
              <a:t>Art. 40 – </a:t>
            </a:r>
            <a:r>
              <a:rPr lang="pt-BR" sz="3700" dirty="0"/>
              <a:t>A Escola registrará suas intenções, anualmente, em termos de Projeto Educacional que deseja realizar, elaborando um documento síntese de sua Proposta Pedagógica, que se constituirá em instrumento norteador do trabalho da Escola, de conhecimento público, a ser fornecido e discutido com a comunidade escolar: professores, funcionários/servidores, pais e alunos, contendo no mínimo, os seguintes itens:</a:t>
            </a:r>
          </a:p>
          <a:p>
            <a:pPr lvl="0"/>
            <a:r>
              <a:rPr lang="pt-BR" sz="3700" dirty="0"/>
              <a:t>diagnóstico da  comunidade, clientela e instalações físicas da Escola;</a:t>
            </a:r>
          </a:p>
          <a:p>
            <a:pPr lvl="0"/>
            <a:r>
              <a:rPr lang="pt-BR" sz="3700" dirty="0"/>
              <a:t>objetivos da Escola e dos cursos ministrados;</a:t>
            </a:r>
          </a:p>
          <a:p>
            <a:pPr lvl="0"/>
            <a:r>
              <a:rPr lang="pt-BR" sz="3700" dirty="0"/>
              <a:t>síntese das Normas de Gestão e Convivência;</a:t>
            </a:r>
          </a:p>
          <a:p>
            <a:pPr lvl="0"/>
            <a:r>
              <a:rPr lang="pt-BR" sz="3700" dirty="0"/>
              <a:t>síntese da sistemática de avaliação, reforço/recuperação e da compensação de ausências</a:t>
            </a:r>
          </a:p>
          <a:p>
            <a:r>
              <a:rPr lang="pt-BR" sz="3700" b="1" dirty="0"/>
              <a:t>Título III</a:t>
            </a:r>
            <a:endParaRPr lang="pt-BR" sz="3700" dirty="0"/>
          </a:p>
          <a:p>
            <a:r>
              <a:rPr lang="pt-BR" sz="3700" b="1" dirty="0"/>
              <a:t>Do Processo de Avaliação</a:t>
            </a:r>
            <a:endParaRPr lang="pt-BR" sz="3700" dirty="0"/>
          </a:p>
          <a:p>
            <a:r>
              <a:rPr lang="pt-BR" sz="3700" b="1" dirty="0"/>
              <a:t> Capítulo I Do Princípios</a:t>
            </a:r>
            <a:endParaRPr lang="pt-BR" sz="3700" dirty="0"/>
          </a:p>
          <a:p>
            <a:r>
              <a:rPr lang="pt-BR" sz="3700" dirty="0"/>
              <a:t> </a:t>
            </a:r>
            <a:r>
              <a:rPr lang="pt-BR" sz="3700" b="1" dirty="0"/>
              <a:t>Art. 41 – </a:t>
            </a:r>
            <a:r>
              <a:rPr lang="pt-BR" sz="3700" dirty="0"/>
              <a:t>A avaliação da escola, no que concerne a sua estrutura, organização, funcionamento e impacto sobre a situação do ensino e da aprendizagem, constituirá um dos elementos para reflexão e transformação da prática escolar e terá como princípio o aprimoramento da qualidade de ensino.</a:t>
            </a:r>
          </a:p>
          <a:p>
            <a:r>
              <a:rPr lang="pt-BR" sz="3700" b="1" dirty="0"/>
              <a:t>Art. 42 – </a:t>
            </a:r>
            <a:r>
              <a:rPr lang="pt-BR" sz="3700" dirty="0"/>
              <a:t>A avaliação interna, processo a ser organizado pela escola, e a avaliação externa, organizada pelos órgãos locais e centrais da administração, serão subsidiadas por procedimentos de observação, registros contínuos e terão por objetivos permitir o acompanhamento:</a:t>
            </a:r>
          </a:p>
          <a:p>
            <a:endParaRPr lang="pt-BR" dirty="0"/>
          </a:p>
        </p:txBody>
      </p:sp>
      <p:sp>
        <p:nvSpPr>
          <p:cNvPr id="4" name="Título 1"/>
          <p:cNvSpPr txBox="1">
            <a:spLocks/>
          </p:cNvSpPr>
          <p:nvPr/>
        </p:nvSpPr>
        <p:spPr>
          <a:xfrm>
            <a:off x="1595890" y="917104"/>
            <a:ext cx="6571343" cy="1049235"/>
          </a:xfrm>
          <a:prstGeom prst="rect">
            <a:avLst/>
          </a:prstGeom>
        </p:spPr>
        <p:txBody>
          <a:bodyPr vert="horz" lIns="91440" tIns="45720" rIns="91440" bIns="45720" rtlCol="0" anchor="t">
            <a:normAutofit/>
          </a:bodyPr>
          <a:lst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pt-BR" dirty="0"/>
              <a:t>*</a:t>
            </a:r>
          </a:p>
        </p:txBody>
      </p:sp>
      <p:sp>
        <p:nvSpPr>
          <p:cNvPr id="5" name="Título 1"/>
          <p:cNvSpPr txBox="1">
            <a:spLocks/>
          </p:cNvSpPr>
          <p:nvPr/>
        </p:nvSpPr>
        <p:spPr>
          <a:xfrm>
            <a:off x="1443490" y="764704"/>
            <a:ext cx="6571343" cy="1049235"/>
          </a:xfrm>
          <a:prstGeom prst="rect">
            <a:avLst/>
          </a:prstGeom>
        </p:spPr>
        <p:txBody>
          <a:bodyPr vert="horz" lIns="91440" tIns="45720" rIns="91440" bIns="45720" rtlCol="0" anchor="t">
            <a:normAutofit/>
          </a:bodyPr>
          <a:lst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pt-BR"/>
              <a:t>*</a:t>
            </a:r>
            <a:endParaRPr lang="pt-BR" dirty="0"/>
          </a:p>
        </p:txBody>
      </p:sp>
      <p:sp>
        <p:nvSpPr>
          <p:cNvPr id="6" name="Título 1"/>
          <p:cNvSpPr txBox="1">
            <a:spLocks/>
          </p:cNvSpPr>
          <p:nvPr/>
        </p:nvSpPr>
        <p:spPr>
          <a:xfrm>
            <a:off x="1595890" y="917104"/>
            <a:ext cx="6571343" cy="1049235"/>
          </a:xfrm>
          <a:prstGeom prst="rect">
            <a:avLst/>
          </a:prstGeom>
        </p:spPr>
        <p:txBody>
          <a:bodyPr vert="horz" lIns="91440" tIns="45720" rIns="91440" bIns="45720" rtlCol="0" anchor="t">
            <a:normAutofit/>
          </a:bodyPr>
          <a:lst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pt-BR"/>
              <a:t>*</a:t>
            </a:r>
            <a:endParaRPr lang="pt-BR" dirty="0"/>
          </a:p>
        </p:txBody>
      </p:sp>
      <p:sp>
        <p:nvSpPr>
          <p:cNvPr id="7" name="Título 1"/>
          <p:cNvSpPr txBox="1">
            <a:spLocks/>
          </p:cNvSpPr>
          <p:nvPr/>
        </p:nvSpPr>
        <p:spPr>
          <a:xfrm>
            <a:off x="1748290" y="1069504"/>
            <a:ext cx="6571343" cy="1049235"/>
          </a:xfrm>
          <a:prstGeom prst="rect">
            <a:avLst/>
          </a:prstGeom>
        </p:spPr>
        <p:txBody>
          <a:bodyPr vert="horz" lIns="91440" tIns="45720" rIns="91440" bIns="45720" rtlCol="0" anchor="t">
            <a:normAutofit/>
          </a:bodyPr>
          <a:lst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pt-BR" dirty="0"/>
              <a:t>*v</a:t>
            </a:r>
          </a:p>
        </p:txBody>
      </p:sp>
      <p:sp>
        <p:nvSpPr>
          <p:cNvPr id="8" name="Título 1"/>
          <p:cNvSpPr txBox="1">
            <a:spLocks/>
          </p:cNvSpPr>
          <p:nvPr/>
        </p:nvSpPr>
        <p:spPr>
          <a:xfrm>
            <a:off x="1900690" y="260649"/>
            <a:ext cx="6571343" cy="1008112"/>
          </a:xfrm>
          <a:prstGeom prst="rect">
            <a:avLst/>
          </a:prstGeom>
        </p:spPr>
        <p:txBody>
          <a:bodyPr vert="horz" lIns="91440" tIns="45720" rIns="91440" bIns="45720" rtlCol="0" anchor="t">
            <a:normAutofit/>
          </a:bodyPr>
          <a:lst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pt-BR"/>
              <a:t>*</a:t>
            </a:r>
            <a:endParaRPr lang="pt-BR" dirty="0"/>
          </a:p>
        </p:txBody>
      </p:sp>
      <p:sp>
        <p:nvSpPr>
          <p:cNvPr id="9" name="Título 8"/>
          <p:cNvSpPr>
            <a:spLocks noGrp="1"/>
          </p:cNvSpPr>
          <p:nvPr>
            <p:ph type="title"/>
          </p:nvPr>
        </p:nvSpPr>
        <p:spPr>
          <a:xfrm>
            <a:off x="1443491" y="260649"/>
            <a:ext cx="6571343" cy="1368152"/>
          </a:xfrm>
        </p:spPr>
        <p:txBody>
          <a:bodyPr>
            <a:normAutofit fontScale="90000"/>
          </a:bodyPr>
          <a:lstStyle/>
          <a:p>
            <a:r>
              <a:rPr lang="pt-BR" b="1" dirty="0"/>
              <a:t>Capítulo V</a:t>
            </a:r>
            <a:br>
              <a:rPr lang="pt-BR" b="1" dirty="0"/>
            </a:br>
            <a:r>
              <a:rPr lang="pt-BR" b="1" dirty="0"/>
              <a:t>Do Plano de Gestão da Escola</a:t>
            </a:r>
            <a:endParaRPr lang="pt-B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1600" b="1" dirty="0"/>
              <a:t/>
            </a:r>
            <a:br>
              <a:rPr lang="pt-BR" sz="1600" b="1" dirty="0"/>
            </a:br>
            <a:r>
              <a:rPr lang="pt-BR" sz="1600" b="1" dirty="0"/>
              <a:t>**                    </a:t>
            </a:r>
            <a:r>
              <a:rPr lang="pt-BR" sz="3100" b="1" dirty="0"/>
              <a:t>Capítulo II</a:t>
            </a:r>
            <a:r>
              <a:rPr lang="pt-BR" sz="3100" dirty="0"/>
              <a:t/>
            </a:r>
            <a:br>
              <a:rPr lang="pt-BR" sz="3100" dirty="0"/>
            </a:br>
            <a:r>
              <a:rPr lang="pt-BR" sz="3100" b="1" dirty="0"/>
              <a:t>Da Avaliação Institucional</a:t>
            </a:r>
            <a:r>
              <a:rPr lang="pt-BR" dirty="0"/>
              <a:t/>
            </a:r>
            <a:br>
              <a:rPr lang="pt-BR" dirty="0"/>
            </a:br>
            <a:endParaRPr lang="pt-BR" dirty="0"/>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dirty="0"/>
              <a:t> </a:t>
            </a:r>
          </a:p>
          <a:p>
            <a:r>
              <a:rPr lang="pt-BR" b="1" dirty="0"/>
              <a:t>Art. 43 </a:t>
            </a:r>
            <a:r>
              <a:rPr lang="pt-BR" dirty="0"/>
              <a:t>- A Avaliação Institucional será realizada através de procedimentos internos, definidos pela escola, e externos, definidos pelos órgãos governamentais, objetivando a análise, orientação e correção, quando for o caso, dos procedimentos pedagógicos, administrativos e financeiros da escola.</a:t>
            </a:r>
          </a:p>
          <a:p>
            <a:r>
              <a:rPr lang="pt-BR" b="1" dirty="0"/>
              <a:t>Art. 44 </a:t>
            </a:r>
            <a:r>
              <a:rPr lang="pt-BR" dirty="0"/>
              <a:t>– Os objetivos e procedimentos da avaliação interna serão definidos pelo Conselho de Escola e consubstanciados na Proposta Pedagógica da Escola.</a:t>
            </a:r>
          </a:p>
          <a:p>
            <a:r>
              <a:rPr lang="pt-BR" b="1" dirty="0"/>
              <a:t>Art. 45 </a:t>
            </a:r>
            <a:r>
              <a:rPr lang="pt-BR" dirty="0"/>
              <a:t>– A avaliação externa será realizada pelos diferentes níveis da Administração de forma contínua e sistemática e em momentos específicos.</a:t>
            </a:r>
          </a:p>
          <a:p>
            <a:r>
              <a:rPr lang="pt-BR" b="1" dirty="0"/>
              <a:t>Art. 46 </a:t>
            </a:r>
            <a:r>
              <a:rPr lang="pt-BR" dirty="0"/>
              <a:t>- A síntese dos resultados das diferentes avaliações institucionais será consubstanciada em relatórios, a serem apreciados pelo Conselho de Escola e anexados ao Plano de Gestão Escolar, norteando os momentos de planejamento e replanejamento da Escola.</a:t>
            </a:r>
          </a:p>
          <a:p>
            <a:endParaRPr lang="pt-B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1600" b="1" dirty="0"/>
              <a:t/>
            </a:r>
            <a:br>
              <a:rPr lang="pt-BR" sz="1600" b="1" dirty="0"/>
            </a:br>
            <a:r>
              <a:rPr lang="pt-BR" sz="1600" b="1" dirty="0"/>
              <a:t>**                      Capítulo III</a:t>
            </a:r>
            <a:r>
              <a:rPr lang="pt-BR" dirty="0"/>
              <a:t/>
            </a:r>
            <a:br>
              <a:rPr lang="pt-BR" dirty="0"/>
            </a:br>
            <a:r>
              <a:rPr lang="pt-BR" sz="1600" b="1" dirty="0"/>
              <a:t>Da Avaliação do Ensino e da Aprendizagem</a:t>
            </a:r>
            <a:r>
              <a:rPr lang="pt-BR" dirty="0"/>
              <a:t/>
            </a:r>
            <a:br>
              <a:rPr lang="pt-BR" dirty="0"/>
            </a:br>
            <a:r>
              <a:rPr lang="pt-BR" b="1" dirty="0"/>
              <a:t> </a:t>
            </a:r>
            <a:r>
              <a:rPr lang="pt-BR" dirty="0"/>
              <a:t/>
            </a:r>
            <a:br>
              <a:rPr lang="pt-BR" dirty="0"/>
            </a:br>
            <a:endParaRPr lang="pt-BR" dirty="0"/>
          </a:p>
        </p:txBody>
      </p:sp>
      <p:sp>
        <p:nvSpPr>
          <p:cNvPr id="3" name="Espaço Reservado para Conteúdo 2"/>
          <p:cNvSpPr>
            <a:spLocks noGrp="1"/>
          </p:cNvSpPr>
          <p:nvPr>
            <p:ph idx="1"/>
          </p:nvPr>
        </p:nvSpPr>
        <p:spPr>
          <a:xfrm>
            <a:off x="1443491" y="2015733"/>
            <a:ext cx="6571343" cy="4005555"/>
          </a:xfrm>
        </p:spPr>
        <p:txBody>
          <a:bodyPr>
            <a:normAutofit fontScale="25000" lnSpcReduction="20000"/>
          </a:bodyPr>
          <a:lstStyle/>
          <a:p>
            <a:pPr marL="0" indent="0">
              <a:buNone/>
            </a:pPr>
            <a:r>
              <a:rPr lang="pt-BR" b="1" dirty="0"/>
              <a:t> </a:t>
            </a:r>
            <a:endParaRPr lang="pt-BR" dirty="0"/>
          </a:p>
          <a:p>
            <a:r>
              <a:rPr lang="pt-BR" sz="4800" b="1" dirty="0"/>
              <a:t>Art. 47 - </a:t>
            </a:r>
            <a:r>
              <a:rPr lang="pt-BR" sz="4800" dirty="0"/>
              <a:t>O processo de avaliação do ensino e da aprendizagem será realizado através de procedimentos externos e internos.</a:t>
            </a:r>
          </a:p>
          <a:p>
            <a:r>
              <a:rPr lang="pt-BR" sz="4800" b="1" dirty="0"/>
              <a:t>Art. 48 </a:t>
            </a:r>
            <a:r>
              <a:rPr lang="pt-BR" sz="4800" dirty="0"/>
              <a:t>– A avaliação externa do rendimento escolar, implementada pela Administração, terá por objetivo oferecer indicadores comparativos de desempenho para tomada de decisões no âmbito da própria escola e nas diferentes esferas do sistema central.</a:t>
            </a:r>
          </a:p>
          <a:p>
            <a:r>
              <a:rPr lang="pt-BR" sz="4800" b="1" dirty="0"/>
              <a:t>Art. 49 </a:t>
            </a:r>
            <a:r>
              <a:rPr lang="pt-BR" sz="4800" dirty="0"/>
              <a:t>– A avaliação interna do processo de ensino aprendizagem, responsabilidade da escola, será realizada de forma contínua, cumulativa e sistemática, tendo por objetivos:</a:t>
            </a:r>
          </a:p>
          <a:p>
            <a:pPr lvl="0"/>
            <a:r>
              <a:rPr lang="pt-BR" sz="4800" dirty="0"/>
              <a:t>diagnosticar e registrar os progressos do aluno e suas dificuldades;</a:t>
            </a:r>
          </a:p>
          <a:p>
            <a:pPr lvl="0"/>
            <a:r>
              <a:rPr lang="pt-BR" sz="4800" dirty="0"/>
              <a:t>possibilitar que o aluno avalie a própria aprendizagem;</a:t>
            </a:r>
          </a:p>
          <a:p>
            <a:pPr lvl="0"/>
            <a:r>
              <a:rPr lang="pt-BR" sz="4800" dirty="0"/>
              <a:t>orientar o aluno quanto aos esforços necessários para superar suas dificuldades;</a:t>
            </a:r>
          </a:p>
          <a:p>
            <a:pPr lvl="0"/>
            <a:r>
              <a:rPr lang="pt-BR" sz="4800" dirty="0"/>
              <a:t>fundamentar as decisões do Conselho de Classe quanto à necessidade de procedimentos de recuperação da aprendizagem, de classificação e reclassificação de alunos;</a:t>
            </a:r>
          </a:p>
          <a:p>
            <a:pPr lvl="0"/>
            <a:r>
              <a:rPr lang="pt-BR" sz="4800" dirty="0"/>
              <a:t>orientar as atividades de planejamento e replanejamento dos conteúdos curriculares.</a:t>
            </a:r>
          </a:p>
          <a:p>
            <a:pPr lvl="0"/>
            <a:r>
              <a:rPr lang="pt-BR" sz="4800" dirty="0"/>
              <a:t>orientar a revisão do Projeto Pedagógico e do Plano de Trabalho do Professor.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404664"/>
            <a:ext cx="6571343" cy="1449091"/>
          </a:xfrm>
        </p:spPr>
        <p:txBody>
          <a:bodyPr>
            <a:normAutofit fontScale="90000"/>
          </a:bodyPr>
          <a:lstStyle/>
          <a:p>
            <a:r>
              <a:rPr lang="pt-BR" b="1" dirty="0"/>
              <a:t>**    Da Avaliação do Ensino e da Aprendizagem</a:t>
            </a:r>
            <a:r>
              <a:rPr lang="pt-BR" dirty="0"/>
              <a:t/>
            </a:r>
            <a:br>
              <a:rPr lang="pt-BR" dirty="0"/>
            </a:br>
            <a:r>
              <a:rPr lang="pt-BR" b="1" dirty="0"/>
              <a:t> </a:t>
            </a:r>
            <a:r>
              <a:rPr lang="pt-BR" dirty="0"/>
              <a:t/>
            </a:r>
            <a:br>
              <a:rPr lang="pt-BR" dirty="0"/>
            </a:br>
            <a:endParaRPr lang="pt-BR" dirty="0"/>
          </a:p>
        </p:txBody>
      </p:sp>
      <p:sp>
        <p:nvSpPr>
          <p:cNvPr id="3" name="Espaço Reservado para Conteúdo 2"/>
          <p:cNvSpPr>
            <a:spLocks noGrp="1"/>
          </p:cNvSpPr>
          <p:nvPr>
            <p:ph idx="1"/>
          </p:nvPr>
        </p:nvSpPr>
        <p:spPr/>
        <p:txBody>
          <a:bodyPr>
            <a:normAutofit fontScale="40000" lnSpcReduction="20000"/>
          </a:bodyPr>
          <a:lstStyle/>
          <a:p>
            <a:r>
              <a:rPr lang="pt-BR" b="1" dirty="0"/>
              <a:t>Art. 50</a:t>
            </a:r>
            <a:r>
              <a:rPr lang="pt-BR" dirty="0"/>
              <a:t> - Os alunos serão avaliados bimestralmente, através de trabalhos, provas escritas e observação direta.</a:t>
            </a:r>
          </a:p>
          <a:p>
            <a:r>
              <a:rPr lang="pt-BR" b="1" dirty="0"/>
              <a:t>§ 1º -</a:t>
            </a:r>
            <a:r>
              <a:rPr lang="pt-BR" dirty="0"/>
              <a:t> na avaliação do desempenho do aluno, os aspectos qualitativos prevalecerão sobre os quantitativos;</a:t>
            </a:r>
          </a:p>
          <a:p>
            <a:r>
              <a:rPr lang="pt-BR" b="1" dirty="0"/>
              <a:t>§ 2º -</a:t>
            </a:r>
            <a:r>
              <a:rPr lang="pt-BR" dirty="0"/>
              <a:t> os critérios de avaliação estarão fundamentados nos objetivos específicos de cada Componente Curricular, nos objetivos peculiares de cada curso e nos objetivos gerais de formação, que norteiam a Escola;</a:t>
            </a:r>
          </a:p>
          <a:p>
            <a:r>
              <a:rPr lang="pt-BR" b="1" dirty="0"/>
              <a:t>§ 3º -</a:t>
            </a:r>
            <a:r>
              <a:rPr lang="pt-BR" dirty="0"/>
              <a:t> na avaliação do aproveitamento serão utilizados, no mínimo, dois instrumentos diferentes pelo professor, sendo um deles, obrigatoriamente, uma prova escrita.</a:t>
            </a:r>
          </a:p>
          <a:p>
            <a:r>
              <a:rPr lang="pt-BR" b="1" dirty="0"/>
              <a:t>Art. 51 - </a:t>
            </a:r>
            <a:r>
              <a:rPr lang="pt-BR" dirty="0"/>
              <a:t>Os resultados das avaliações serão registrados por meio de sínteses bimestrais e finais, em cada Componente Curricular.</a:t>
            </a:r>
          </a:p>
          <a:p>
            <a:r>
              <a:rPr lang="pt-BR" b="1" dirty="0"/>
              <a:t>Art. 52</a:t>
            </a:r>
            <a:r>
              <a:rPr lang="pt-BR" dirty="0"/>
              <a:t> - Os resultados das avaliações serão traduzidos em notas numa escala numérica de números inteiros de 0 (zero) a 10 (dez):</a:t>
            </a:r>
          </a:p>
          <a:p>
            <a:pPr lvl="0"/>
            <a:r>
              <a:rPr lang="pt-BR" b="1" dirty="0"/>
              <a:t>0 a 4</a:t>
            </a:r>
            <a:r>
              <a:rPr lang="pt-BR" dirty="0"/>
              <a:t> – aluno com desempenho escolar insatisfatório;</a:t>
            </a:r>
          </a:p>
          <a:p>
            <a:pPr lvl="0"/>
            <a:r>
              <a:rPr lang="pt-BR" b="1" dirty="0"/>
              <a:t>5 a 10 –</a:t>
            </a:r>
            <a:r>
              <a:rPr lang="pt-BR" dirty="0"/>
              <a:t> aluno com desempenho escolar satisfatório.</a:t>
            </a:r>
          </a:p>
          <a:p>
            <a:r>
              <a:rPr lang="pt-BR" b="1" dirty="0"/>
              <a:t>Art. 53 -</a:t>
            </a:r>
            <a:r>
              <a:rPr lang="pt-BR" dirty="0"/>
              <a:t> Ao final do semestre/ano letivo, o professor deverá emitir, simultaneamente, a nota relativa ao último bimestre e a que expressará a avaliação final, ou seja, aquela que melhor reflete o progresso alcançado pelo aluno ao longo do semestre/ano letivo, por componente curricular, conforme a escala numérica especificada no artigo anterior.</a:t>
            </a:r>
          </a:p>
          <a:p>
            <a:r>
              <a:rPr lang="pt-BR" b="1" dirty="0"/>
              <a:t>Art. 54 </a:t>
            </a:r>
            <a:r>
              <a:rPr lang="pt-BR" dirty="0"/>
              <a:t>– Os Conselhos de Classe reunir-se-ão bimestralmente e no fim do ano letivo para analisar os resultados das avaliações e decidir sobre a promoção, retenção e encaminhamento dos alunos para estudos durante o ano.</a:t>
            </a:r>
          </a:p>
          <a:p>
            <a:r>
              <a:rPr lang="pt-BR" b="1" dirty="0"/>
              <a:t>Parágrafo único –</a:t>
            </a:r>
            <a:r>
              <a:rPr lang="pt-BR" dirty="0"/>
              <a:t> Não cabe ao Conselho de Classe atribuir nota ao aluno analisado, somente emitir parecer sobre a situação final do aluno que será informada no Sistema de Cadastro de Alunos da SEE.</a:t>
            </a:r>
          </a:p>
          <a:p>
            <a:endParaRPr lang="pt-BR" dirty="0"/>
          </a:p>
        </p:txBody>
      </p:sp>
      <p:sp>
        <p:nvSpPr>
          <p:cNvPr id="4" name="Retângulo 3"/>
          <p:cNvSpPr/>
          <p:nvPr/>
        </p:nvSpPr>
        <p:spPr>
          <a:xfrm>
            <a:off x="2286000" y="2690336"/>
            <a:ext cx="4572000" cy="923330"/>
          </a:xfrm>
          <a:prstGeom prst="rect">
            <a:avLst/>
          </a:prstGeom>
        </p:spPr>
        <p:txBody>
          <a:bodyPr>
            <a:spAutoFit/>
          </a:bodyPr>
          <a:lstStyle/>
          <a:p>
            <a:r>
              <a:rPr lang="pt-BR" dirty="0"/>
              <a:t/>
            </a:r>
            <a:br>
              <a:rPr lang="pt-BR" dirty="0"/>
            </a:br>
            <a:r>
              <a:rPr lang="pt-BR" b="1" dirty="0"/>
              <a:t> </a:t>
            </a:r>
            <a:r>
              <a:rPr lang="pt-BR" dirty="0"/>
              <a:t/>
            </a:r>
            <a:br>
              <a:rPr lang="pt-BR" dirty="0"/>
            </a:br>
            <a:endParaRPr lang="pt-B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404664"/>
            <a:ext cx="6571343" cy="1449091"/>
          </a:xfrm>
        </p:spPr>
        <p:txBody>
          <a:bodyPr>
            <a:normAutofit fontScale="90000"/>
          </a:bodyPr>
          <a:lstStyle/>
          <a:p>
            <a:r>
              <a:rPr lang="pt-BR" b="1" dirty="0"/>
              <a:t>**             Capítulo III</a:t>
            </a:r>
            <a:r>
              <a:rPr lang="pt-BR" dirty="0"/>
              <a:t/>
            </a:r>
            <a:br>
              <a:rPr lang="pt-BR" dirty="0"/>
            </a:br>
            <a:r>
              <a:rPr lang="pt-BR" b="1" dirty="0"/>
              <a:t>Da Avaliação do Ensino e da Aprendizagem</a:t>
            </a:r>
            <a:r>
              <a:rPr lang="pt-BR" dirty="0"/>
              <a:t/>
            </a:r>
            <a:br>
              <a:rPr lang="pt-BR" dirty="0"/>
            </a:br>
            <a:endParaRPr lang="pt-BR" dirty="0"/>
          </a:p>
        </p:txBody>
      </p:sp>
      <p:sp>
        <p:nvSpPr>
          <p:cNvPr id="3" name="Espaço Reservado para Conteúdo 2"/>
          <p:cNvSpPr>
            <a:spLocks noGrp="1"/>
          </p:cNvSpPr>
          <p:nvPr>
            <p:ph idx="1"/>
          </p:nvPr>
        </p:nvSpPr>
        <p:spPr>
          <a:xfrm>
            <a:off x="1443491" y="1853755"/>
            <a:ext cx="6571343" cy="3612591"/>
          </a:xfrm>
        </p:spPr>
        <p:txBody>
          <a:bodyPr>
            <a:normAutofit fontScale="25000" lnSpcReduction="20000"/>
          </a:bodyPr>
          <a:lstStyle/>
          <a:p>
            <a:r>
              <a:rPr lang="pt-BR" sz="3700" b="1" dirty="0">
                <a:latin typeface="Arial" panose="020B0604020202020204" pitchFamily="34" charset="0"/>
                <a:cs typeface="Arial" panose="020B0604020202020204" pitchFamily="34" charset="0"/>
              </a:rPr>
              <a:t>Art. 55 -</a:t>
            </a:r>
            <a:r>
              <a:rPr lang="pt-BR" sz="3700" dirty="0">
                <a:latin typeface="Arial" panose="020B0604020202020204" pitchFamily="34" charset="0"/>
                <a:cs typeface="Arial" panose="020B0604020202020204" pitchFamily="34" charset="0"/>
              </a:rPr>
              <a:t> A escola deverá assegurar que os resultados bimestrais e finais sejam sistematicamente documentados, registrando no Sistema as notas e frequência dos alunos para viabilizar o Boletim Escolar o qual será entregue aos respectivos alunos ou, quando menores, aos pais e/ou responsáveis.</a:t>
            </a:r>
          </a:p>
          <a:p>
            <a:r>
              <a:rPr lang="pt-BR" sz="3700" dirty="0">
                <a:latin typeface="Arial" panose="020B0604020202020204" pitchFamily="34" charset="0"/>
                <a:cs typeface="Arial" panose="020B0604020202020204" pitchFamily="34" charset="0"/>
              </a:rPr>
              <a:t> </a:t>
            </a:r>
            <a:r>
              <a:rPr lang="pt-BR" sz="3700" b="1" dirty="0">
                <a:latin typeface="Arial" panose="020B0604020202020204" pitchFamily="34" charset="0"/>
                <a:cs typeface="Arial" panose="020B0604020202020204" pitchFamily="34" charset="0"/>
              </a:rPr>
              <a:t>TÍTULO IV</a:t>
            </a:r>
            <a:endParaRPr lang="pt-BR" sz="3700" dirty="0">
              <a:latin typeface="Arial" panose="020B0604020202020204" pitchFamily="34" charset="0"/>
              <a:cs typeface="Arial" panose="020B0604020202020204" pitchFamily="34" charset="0"/>
            </a:endParaRPr>
          </a:p>
          <a:p>
            <a:r>
              <a:rPr lang="pt-BR" sz="3700" b="1" dirty="0">
                <a:latin typeface="Arial" panose="020B0604020202020204" pitchFamily="34" charset="0"/>
                <a:cs typeface="Arial" panose="020B0604020202020204" pitchFamily="34" charset="0"/>
              </a:rPr>
              <a:t>DA ORGANIZAÇÃO E DESENVOLVIMENTO DO ENSINO</a:t>
            </a:r>
            <a:endParaRPr lang="pt-BR" sz="3700" dirty="0">
              <a:latin typeface="Arial" panose="020B0604020202020204" pitchFamily="34" charset="0"/>
              <a:cs typeface="Arial" panose="020B0604020202020204" pitchFamily="34" charset="0"/>
            </a:endParaRPr>
          </a:p>
          <a:p>
            <a:r>
              <a:rPr lang="pt-BR" sz="3700" b="1" dirty="0">
                <a:latin typeface="Arial" panose="020B0604020202020204" pitchFamily="34" charset="0"/>
                <a:cs typeface="Arial" panose="020B0604020202020204" pitchFamily="34" charset="0"/>
              </a:rPr>
              <a:t> Capítulo I</a:t>
            </a:r>
          </a:p>
          <a:p>
            <a:r>
              <a:rPr lang="pt-BR" sz="3700" b="1" dirty="0">
                <a:latin typeface="Arial" panose="020B0604020202020204" pitchFamily="34" charset="0"/>
                <a:cs typeface="Arial" panose="020B0604020202020204" pitchFamily="34" charset="0"/>
              </a:rPr>
              <a:t>Da Caracterização</a:t>
            </a:r>
            <a:endParaRPr lang="pt-BR" sz="3700" dirty="0">
              <a:latin typeface="Arial" panose="020B0604020202020204" pitchFamily="34" charset="0"/>
              <a:cs typeface="Arial" panose="020B0604020202020204" pitchFamily="34" charset="0"/>
            </a:endParaRPr>
          </a:p>
          <a:p>
            <a:r>
              <a:rPr lang="pt-BR" sz="3700" dirty="0">
                <a:latin typeface="Arial" panose="020B0604020202020204" pitchFamily="34" charset="0"/>
                <a:cs typeface="Arial" panose="020B0604020202020204" pitchFamily="34" charset="0"/>
              </a:rPr>
              <a:t> </a:t>
            </a:r>
          </a:p>
          <a:p>
            <a:r>
              <a:rPr lang="pt-BR" sz="3700" b="1" dirty="0">
                <a:latin typeface="Arial" panose="020B0604020202020204" pitchFamily="34" charset="0"/>
                <a:cs typeface="Arial" panose="020B0604020202020204" pitchFamily="34" charset="0"/>
              </a:rPr>
              <a:t>Art. 56</a:t>
            </a:r>
            <a:r>
              <a:rPr lang="pt-BR" sz="3700" dirty="0">
                <a:latin typeface="Arial" panose="020B0604020202020204" pitchFamily="34" charset="0"/>
                <a:cs typeface="Arial" panose="020B0604020202020204" pitchFamily="34" charset="0"/>
              </a:rPr>
              <a:t> - A organização e desenvolvimento do ensino compreende o conjunto de medidas voltadas para consecução dos objetivos estabelecidos na Proposta Pedagógica desta Escola, abrangendo:</a:t>
            </a:r>
          </a:p>
          <a:p>
            <a:pPr lvl="0"/>
            <a:r>
              <a:rPr lang="pt-BR" sz="3700" dirty="0">
                <a:latin typeface="Arial" panose="020B0604020202020204" pitchFamily="34" charset="0"/>
                <a:cs typeface="Arial" panose="020B0604020202020204" pitchFamily="34" charset="0"/>
              </a:rPr>
              <a:t>níveis, cursos e modalidades de ensino;</a:t>
            </a:r>
          </a:p>
          <a:p>
            <a:pPr lvl="0"/>
            <a:r>
              <a:rPr lang="pt-BR" sz="3700" dirty="0">
                <a:latin typeface="Arial" panose="020B0604020202020204" pitchFamily="34" charset="0"/>
                <a:cs typeface="Arial" panose="020B0604020202020204" pitchFamily="34" charset="0"/>
              </a:rPr>
              <a:t>currículos;</a:t>
            </a:r>
          </a:p>
          <a:p>
            <a:pPr lvl="0"/>
            <a:r>
              <a:rPr lang="pt-BR" sz="3700" dirty="0">
                <a:latin typeface="Arial" panose="020B0604020202020204" pitchFamily="34" charset="0"/>
                <a:cs typeface="Arial" panose="020B0604020202020204" pitchFamily="34" charset="0"/>
              </a:rPr>
              <a:t>progressão continuada;</a:t>
            </a:r>
          </a:p>
          <a:p>
            <a:pPr lvl="0"/>
            <a:r>
              <a:rPr lang="pt-BR" sz="3700" dirty="0">
                <a:latin typeface="Arial" panose="020B0604020202020204" pitchFamily="34" charset="0"/>
                <a:cs typeface="Arial" panose="020B0604020202020204" pitchFamily="34" charset="0"/>
              </a:rPr>
              <a:t>progressão parcial;</a:t>
            </a:r>
          </a:p>
          <a:p>
            <a:pPr lvl="0"/>
            <a:r>
              <a:rPr lang="pt-BR" sz="3700" dirty="0">
                <a:latin typeface="Arial" panose="020B0604020202020204" pitchFamily="34" charset="0"/>
                <a:cs typeface="Arial" panose="020B0604020202020204" pitchFamily="34" charset="0"/>
              </a:rPr>
              <a:t>projetos especiais.</a:t>
            </a:r>
          </a:p>
          <a:p>
            <a:endParaRPr lang="pt-B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1600" b="1" dirty="0"/>
              <a:t/>
            </a:r>
            <a:br>
              <a:rPr lang="pt-BR" sz="1600" b="1" dirty="0"/>
            </a:br>
            <a:r>
              <a:rPr lang="pt-BR" sz="1600" b="1" dirty="0"/>
              <a:t>Capítulo II</a:t>
            </a:r>
            <a:br>
              <a:rPr lang="pt-BR" sz="1600" b="1" dirty="0"/>
            </a:br>
            <a:r>
              <a:rPr lang="pt-BR" sz="1600" b="1" dirty="0"/>
              <a:t>Dos Cursos e Modalidades de Ensino</a:t>
            </a:r>
            <a:r>
              <a:rPr lang="pt-BR" dirty="0"/>
              <a:t/>
            </a:r>
            <a:br>
              <a:rPr lang="pt-BR" dirty="0"/>
            </a:br>
            <a:endParaRPr lang="pt-BR" dirty="0"/>
          </a:p>
        </p:txBody>
      </p:sp>
      <p:sp>
        <p:nvSpPr>
          <p:cNvPr id="3" name="Espaço Reservado para Conteúdo 2"/>
          <p:cNvSpPr>
            <a:spLocks noGrp="1"/>
          </p:cNvSpPr>
          <p:nvPr>
            <p:ph idx="1"/>
          </p:nvPr>
        </p:nvSpPr>
        <p:spPr>
          <a:xfrm>
            <a:off x="1443491" y="1853755"/>
            <a:ext cx="6800917" cy="4743597"/>
          </a:xfrm>
        </p:spPr>
        <p:txBody>
          <a:bodyPr>
            <a:normAutofit fontScale="25000" lnSpcReduction="20000"/>
          </a:bodyPr>
          <a:lstStyle/>
          <a:p>
            <a:pPr marL="0" indent="0">
              <a:buNone/>
            </a:pPr>
            <a:r>
              <a:rPr lang="pt-BR" b="1" dirty="0"/>
              <a:t> </a:t>
            </a:r>
            <a:endParaRPr lang="pt-BR" dirty="0"/>
          </a:p>
          <a:p>
            <a:r>
              <a:rPr lang="pt-BR" sz="4800" b="1" dirty="0">
                <a:latin typeface="Arial" panose="020B0604020202020204" pitchFamily="34" charset="0"/>
                <a:cs typeface="Arial" panose="020B0604020202020204" pitchFamily="34" charset="0"/>
              </a:rPr>
              <a:t>Art. 57</a:t>
            </a:r>
            <a:r>
              <a:rPr lang="pt-BR" sz="4800" dirty="0">
                <a:latin typeface="Arial" panose="020B0604020202020204" pitchFamily="34" charset="0"/>
                <a:cs typeface="Arial" panose="020B0604020202020204" pitchFamily="34" charset="0"/>
              </a:rPr>
              <a:t> - A Escola ministrará conforme as necessidades da demanda escolar:</a:t>
            </a:r>
          </a:p>
          <a:p>
            <a:r>
              <a:rPr lang="pt-BR" sz="4800" dirty="0">
                <a:latin typeface="Arial" panose="020B0604020202020204" pitchFamily="34" charset="0"/>
                <a:cs typeface="Arial" panose="020B0604020202020204" pitchFamily="34" charset="0"/>
              </a:rPr>
              <a:t>I – Ensino Fundamental – Ciclo II, em Regime de Progressão Continuada, com duração de quatro anos que corresponderá ao ensino dos quatro últimos anos;</a:t>
            </a:r>
          </a:p>
          <a:p>
            <a:r>
              <a:rPr lang="pt-BR" sz="4800" dirty="0">
                <a:latin typeface="Arial" panose="020B0604020202020204" pitchFamily="34" charset="0"/>
                <a:cs typeface="Arial" panose="020B0604020202020204" pitchFamily="34" charset="0"/>
              </a:rPr>
              <a:t>II – Ensino Médio, com duração de três anos, em Regime de Progressão Parcial;</a:t>
            </a:r>
          </a:p>
          <a:p>
            <a:r>
              <a:rPr lang="pt-BR" sz="4800" dirty="0">
                <a:latin typeface="Arial" panose="020B0604020202020204" pitchFamily="34" charset="0"/>
                <a:cs typeface="Arial" panose="020B0604020202020204" pitchFamily="34" charset="0"/>
              </a:rPr>
              <a:t>III – EJA correspondente ao Ciclo II do Ensino Fundamental em Regime de Progressão Continuada, com duração mínima de dois anos ou quatro semestres letivos;</a:t>
            </a:r>
          </a:p>
          <a:p>
            <a:r>
              <a:rPr lang="pt-BR" sz="4800" dirty="0">
                <a:latin typeface="Arial" panose="020B0604020202020204" pitchFamily="34" charset="0"/>
                <a:cs typeface="Arial" panose="020B0604020202020204" pitchFamily="34" charset="0"/>
              </a:rPr>
              <a:t>IV – EJA correspondente ao Ensino Médio, em regime de Progressão Parcial, com duração mínima de um ano e meio ou três semestres letivos.</a:t>
            </a:r>
          </a:p>
          <a:p>
            <a:r>
              <a:rPr lang="pt-BR" sz="4800" b="1" dirty="0">
                <a:latin typeface="Arial" panose="020B0604020202020204" pitchFamily="34" charset="0"/>
                <a:cs typeface="Arial" panose="020B0604020202020204" pitchFamily="34" charset="0"/>
              </a:rPr>
              <a:t>Art. 58 </a:t>
            </a:r>
            <a:r>
              <a:rPr lang="pt-BR" sz="4800" dirty="0">
                <a:latin typeface="Arial" panose="020B0604020202020204" pitchFamily="34" charset="0"/>
                <a:cs typeface="Arial" panose="020B0604020202020204" pitchFamily="34" charset="0"/>
              </a:rPr>
              <a:t>- O currículo do Ensino Fundamental e o currículo do Ensino Médio terão uma Base Nacional Comum, fixada pelo Conselho Nacional de Educação e uma Parte Diversificada, observada a legislação específica.</a:t>
            </a:r>
          </a:p>
          <a:p>
            <a:r>
              <a:rPr lang="pt-BR" sz="4800" b="1" dirty="0">
                <a:latin typeface="Arial" panose="020B0604020202020204" pitchFamily="34" charset="0"/>
                <a:cs typeface="Arial" panose="020B0604020202020204" pitchFamily="34" charset="0"/>
              </a:rPr>
              <a:t>Art. 59 – </a:t>
            </a:r>
            <a:r>
              <a:rPr lang="pt-BR" sz="4800" dirty="0">
                <a:latin typeface="Arial" panose="020B0604020202020204" pitchFamily="34" charset="0"/>
                <a:cs typeface="Arial" panose="020B0604020202020204" pitchFamily="34" charset="0"/>
              </a:rPr>
              <a:t>O conteúdo referente à História e a Cultura Afro-Brasileira será ministrado, no Ensino Fundamental e no Ensino Médio, resgatando a contribuição da raça negra nas áreas social, econômica e política à História do Brasil. </a:t>
            </a:r>
          </a:p>
          <a:p>
            <a:r>
              <a:rPr lang="pt-BR" sz="4800" b="1" dirty="0">
                <a:latin typeface="Arial" panose="020B0604020202020204" pitchFamily="34" charset="0"/>
                <a:cs typeface="Arial" panose="020B0604020202020204" pitchFamily="34" charset="0"/>
              </a:rPr>
              <a:t>Art. 60 – </a:t>
            </a:r>
            <a:r>
              <a:rPr lang="pt-BR" sz="4800" dirty="0">
                <a:latin typeface="Arial" panose="020B0604020202020204" pitchFamily="34" charset="0"/>
                <a:cs typeface="Arial" panose="020B0604020202020204" pitchFamily="34" charset="0"/>
              </a:rPr>
              <a:t>O conteúdo a que se refere o artigo anterior será ministrado no âmbito de todo o currículo, em especial nas áreas de Educação Artística, Literatura e História do Brasil.</a:t>
            </a:r>
          </a:p>
          <a:p>
            <a:r>
              <a:rPr lang="pt-BR" sz="4800" dirty="0">
                <a:latin typeface="Arial" panose="020B0604020202020204" pitchFamily="34" charset="0"/>
                <a:cs typeface="Arial" panose="020B0604020202020204" pitchFamily="34" charset="0"/>
              </a:rPr>
              <a:t> </a:t>
            </a:r>
            <a:r>
              <a:rPr lang="pt-BR" sz="4800" b="1" dirty="0">
                <a:latin typeface="Arial" panose="020B0604020202020204" pitchFamily="34" charset="0"/>
                <a:cs typeface="Arial" panose="020B0604020202020204" pitchFamily="34" charset="0"/>
              </a:rPr>
              <a:t>Art. 61 </a:t>
            </a:r>
            <a:r>
              <a:rPr lang="pt-BR" sz="4800" dirty="0">
                <a:latin typeface="Arial" panose="020B0604020202020204" pitchFamily="34" charset="0"/>
                <a:cs typeface="Arial" panose="020B0604020202020204" pitchFamily="34" charset="0"/>
              </a:rPr>
              <a:t>- Na Parte Diversificada do currículo será incluído, obrigatoriamente, o Inglês como língua estrangeira moderna e o ensino da Língua espanhola será regulamentado por legislação específica.</a:t>
            </a:r>
          </a:p>
          <a:p>
            <a:r>
              <a:rPr lang="pt-BR" sz="4800" dirty="0">
                <a:latin typeface="Arial" panose="020B0604020202020204" pitchFamily="34" charset="0"/>
                <a:cs typeface="Arial" panose="020B0604020202020204" pitchFamily="34" charset="0"/>
              </a:rPr>
              <a:t> </a:t>
            </a:r>
          </a:p>
          <a:p>
            <a:endParaRPr lang="pt-B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1600" b="1" dirty="0"/>
              <a:t/>
            </a:r>
            <a:br>
              <a:rPr lang="pt-BR" sz="1600" b="1" dirty="0"/>
            </a:br>
            <a:r>
              <a:rPr lang="pt-BR" sz="1600" b="1" dirty="0"/>
              <a:t>Capítulo IV</a:t>
            </a:r>
            <a:r>
              <a:rPr lang="pt-BR" sz="1600" dirty="0"/>
              <a:t/>
            </a:r>
            <a:br>
              <a:rPr lang="pt-BR" sz="1600" dirty="0"/>
            </a:br>
            <a:r>
              <a:rPr lang="pt-BR" sz="1600" b="1" dirty="0"/>
              <a:t>Da Progressão Continuada</a:t>
            </a:r>
            <a:r>
              <a:rPr lang="pt-BR" dirty="0"/>
              <a:t/>
            </a:r>
            <a:br>
              <a:rPr lang="pt-BR" dirty="0"/>
            </a:br>
            <a:endParaRPr lang="pt-BR" dirty="0"/>
          </a:p>
        </p:txBody>
      </p:sp>
      <p:sp>
        <p:nvSpPr>
          <p:cNvPr id="3" name="Espaço Reservado para Conteúdo 2"/>
          <p:cNvSpPr>
            <a:spLocks noGrp="1"/>
          </p:cNvSpPr>
          <p:nvPr>
            <p:ph idx="1"/>
          </p:nvPr>
        </p:nvSpPr>
        <p:spPr>
          <a:xfrm>
            <a:off x="1443491" y="1853755"/>
            <a:ext cx="6571343" cy="4599581"/>
          </a:xfrm>
        </p:spPr>
        <p:txBody>
          <a:bodyPr>
            <a:normAutofit fontScale="25000" lnSpcReduction="20000"/>
          </a:bodyPr>
          <a:lstStyle/>
          <a:p>
            <a:pPr marL="0" indent="0">
              <a:buNone/>
            </a:pPr>
            <a:r>
              <a:rPr lang="pt-BR" b="1" dirty="0"/>
              <a:t> </a:t>
            </a:r>
            <a:endParaRPr lang="pt-BR" dirty="0"/>
          </a:p>
          <a:p>
            <a:r>
              <a:rPr lang="pt-BR" sz="4800" b="1" dirty="0">
                <a:latin typeface="Arial" panose="020B0604020202020204" pitchFamily="34" charset="0"/>
                <a:cs typeface="Arial" panose="020B0604020202020204" pitchFamily="34" charset="0"/>
              </a:rPr>
              <a:t>Art. 62 </a:t>
            </a:r>
            <a:r>
              <a:rPr lang="pt-BR" sz="4800" dirty="0">
                <a:latin typeface="Arial" panose="020B0604020202020204" pitchFamily="34" charset="0"/>
                <a:cs typeface="Arial" panose="020B0604020202020204" pitchFamily="34" charset="0"/>
              </a:rPr>
              <a:t>- A Escola adotará regime de Progressão Continuada, com a finalidade de garantir a todos o direito público e subjetivo de acesso, permanência e sucesso no Ciclo II do Ensino Fundamental Regular e da EJA. </a:t>
            </a:r>
          </a:p>
          <a:p>
            <a:r>
              <a:rPr lang="pt-BR" sz="4800" dirty="0">
                <a:latin typeface="Arial" panose="020B0604020202020204" pitchFamily="34" charset="0"/>
                <a:cs typeface="Arial" panose="020B0604020202020204" pitchFamily="34" charset="0"/>
              </a:rPr>
              <a:t> </a:t>
            </a:r>
            <a:r>
              <a:rPr lang="pt-BR" sz="4800" b="1" dirty="0">
                <a:latin typeface="Arial" panose="020B0604020202020204" pitchFamily="34" charset="0"/>
                <a:cs typeface="Arial" panose="020B0604020202020204" pitchFamily="34" charset="0"/>
              </a:rPr>
              <a:t>Art. 63 </a:t>
            </a:r>
            <a:r>
              <a:rPr lang="pt-BR" sz="4800" dirty="0">
                <a:latin typeface="Arial" panose="020B0604020202020204" pitchFamily="34" charset="0"/>
                <a:cs typeface="Arial" panose="020B0604020202020204" pitchFamily="34" charset="0"/>
              </a:rPr>
              <a:t>– A organização do Ensino Fundamental em ciclos favorecerá a progressão bem sucedida, garantindo atividades de recuperação aos alunos com dificuldades de aprendizagem, através de novas e diversificadas oportunidades para a construção do conhecimento e o desenvolvimento de habilidades básicas.</a:t>
            </a:r>
          </a:p>
          <a:p>
            <a:r>
              <a:rPr lang="pt-BR" sz="4800" b="1" dirty="0">
                <a:latin typeface="Arial" panose="020B0604020202020204" pitchFamily="34" charset="0"/>
                <a:cs typeface="Arial" panose="020B0604020202020204" pitchFamily="34" charset="0"/>
              </a:rPr>
              <a:t>Art. 64 </a:t>
            </a:r>
            <a:r>
              <a:rPr lang="pt-BR" sz="4800" dirty="0">
                <a:latin typeface="Arial" panose="020B0604020202020204" pitchFamily="34" charset="0"/>
                <a:cs typeface="Arial" panose="020B0604020202020204" pitchFamily="34" charset="0"/>
              </a:rPr>
              <a:t>– A Escola adotará o regime de Progressão Parcial de Estudos para alunos do Ensino Médio, regular ou da EJA, que, após estudos de  recuperação, não apresentarem rendimento escolar satisfatório.</a:t>
            </a:r>
          </a:p>
          <a:p>
            <a:r>
              <a:rPr lang="pt-BR" sz="4800" b="1" dirty="0">
                <a:latin typeface="Arial" panose="020B0604020202020204" pitchFamily="34" charset="0"/>
                <a:cs typeface="Arial" panose="020B0604020202020204" pitchFamily="34" charset="0"/>
              </a:rPr>
              <a:t>Art. 65</a:t>
            </a:r>
            <a:r>
              <a:rPr lang="pt-BR" sz="4800" dirty="0">
                <a:latin typeface="Arial" panose="020B0604020202020204" pitchFamily="34" charset="0"/>
                <a:cs typeface="Arial" panose="020B0604020202020204" pitchFamily="34" charset="0"/>
              </a:rPr>
              <a:t> – O aluno com rendimento escolar insatisfatório em até três componentes curriculares será classificado na série subsequente e nesta deverá cumprir estes componentes curriculares:</a:t>
            </a:r>
          </a:p>
          <a:p>
            <a:r>
              <a:rPr lang="pt-BR" sz="4800" b="1" dirty="0">
                <a:latin typeface="Arial" panose="020B0604020202020204" pitchFamily="34" charset="0"/>
                <a:cs typeface="Arial" panose="020B0604020202020204" pitchFamily="34" charset="0"/>
              </a:rPr>
              <a:t>Art. 66</a:t>
            </a:r>
            <a:r>
              <a:rPr lang="pt-BR" sz="4800" dirty="0">
                <a:latin typeface="Arial" panose="020B0604020202020204" pitchFamily="34" charset="0"/>
                <a:cs typeface="Arial" panose="020B0604020202020204" pitchFamily="34" charset="0"/>
              </a:rPr>
              <a:t> – O aluno com rendimento insatisfatório em mais de três componentes curriculares, da mesma série/ano e/ou de séries/anos distintos, será classificado na mesma série/ano, ficando dispensado de cursar os componentes curriculares concluídos com êxito no período letivo anterior, observando:</a:t>
            </a:r>
          </a:p>
          <a:p>
            <a:r>
              <a:rPr lang="pt-BR" sz="4800" b="1" dirty="0">
                <a:latin typeface="Arial" panose="020B0604020202020204" pitchFamily="34" charset="0"/>
                <a:cs typeface="Arial" panose="020B0604020202020204" pitchFamily="34" charset="0"/>
              </a:rPr>
              <a:t>Art. 67</a:t>
            </a:r>
            <a:r>
              <a:rPr lang="pt-BR" sz="4800" dirty="0">
                <a:latin typeface="Arial" panose="020B0604020202020204" pitchFamily="34" charset="0"/>
                <a:cs typeface="Arial" panose="020B0604020202020204" pitchFamily="34" charset="0"/>
              </a:rPr>
              <a:t> – Será admitida a progressão parcial de estudos para alunos da 8ª série/ 9º ano do Ensino Fundamental Regular ou da EJA, asseguradas, prioritariamente, as condições necessárias à conclusão do Ensino Fundamental.</a:t>
            </a:r>
          </a:p>
          <a:p>
            <a:endParaRPr lang="pt-B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1600" b="1" dirty="0"/>
              <a:t/>
            </a:r>
            <a:br>
              <a:rPr lang="pt-BR" sz="1600" b="1" dirty="0"/>
            </a:br>
            <a:r>
              <a:rPr lang="pt-BR" sz="1600" b="1" dirty="0"/>
              <a:t>                       **                       </a:t>
            </a:r>
            <a:br>
              <a:rPr lang="pt-BR" sz="1600" b="1" dirty="0"/>
            </a:br>
            <a:r>
              <a:rPr lang="pt-BR" sz="1600" b="1" dirty="0"/>
              <a:t>Dos Projetos Especiais</a:t>
            </a:r>
            <a:r>
              <a:rPr lang="pt-BR" dirty="0"/>
              <a:t/>
            </a:r>
            <a:br>
              <a:rPr lang="pt-BR" dirty="0"/>
            </a:br>
            <a:endParaRPr lang="pt-BR" dirty="0"/>
          </a:p>
        </p:txBody>
      </p:sp>
      <p:sp>
        <p:nvSpPr>
          <p:cNvPr id="3" name="Espaço Reservado para Conteúdo 2"/>
          <p:cNvSpPr>
            <a:spLocks noGrp="1"/>
          </p:cNvSpPr>
          <p:nvPr>
            <p:ph idx="1"/>
          </p:nvPr>
        </p:nvSpPr>
        <p:spPr>
          <a:xfrm>
            <a:off x="1443491" y="2015733"/>
            <a:ext cx="6571343" cy="4293587"/>
          </a:xfrm>
        </p:spPr>
        <p:txBody>
          <a:bodyPr>
            <a:normAutofit fontScale="25000" lnSpcReduction="20000"/>
          </a:bodyPr>
          <a:lstStyle/>
          <a:p>
            <a:pPr marL="0" indent="0">
              <a:buNone/>
            </a:pPr>
            <a:r>
              <a:rPr lang="pt-BR" b="1" dirty="0"/>
              <a:t> </a:t>
            </a:r>
            <a:endParaRPr lang="pt-BR" dirty="0"/>
          </a:p>
          <a:p>
            <a:r>
              <a:rPr lang="pt-BR" sz="4800" b="1" dirty="0">
                <a:latin typeface="Arial" panose="020B0604020202020204" pitchFamily="34" charset="0"/>
                <a:cs typeface="Arial" panose="020B0604020202020204" pitchFamily="34" charset="0"/>
              </a:rPr>
              <a:t>Art. 68</a:t>
            </a:r>
            <a:r>
              <a:rPr lang="pt-BR" sz="4800" dirty="0">
                <a:latin typeface="Arial" panose="020B0604020202020204" pitchFamily="34" charset="0"/>
                <a:cs typeface="Arial" panose="020B0604020202020204" pitchFamily="34" charset="0"/>
              </a:rPr>
              <a:t> – A Escola desenvolverá, sempre que necessário, e dentro das suas possibilidades, projetos especiais abrangendo:</a:t>
            </a:r>
          </a:p>
          <a:p>
            <a:pPr lvl="0"/>
            <a:r>
              <a:rPr lang="pt-BR" sz="4800" dirty="0">
                <a:latin typeface="Arial" panose="020B0604020202020204" pitchFamily="34" charset="0"/>
                <a:cs typeface="Arial" panose="020B0604020202020204" pitchFamily="34" charset="0"/>
              </a:rPr>
              <a:t>atividades de reforço e/ou recuperação  da aprendizagem e orientação de estudos; </a:t>
            </a:r>
          </a:p>
          <a:p>
            <a:pPr lvl="0"/>
            <a:r>
              <a:rPr lang="pt-BR" sz="4800" dirty="0">
                <a:latin typeface="Arial" panose="020B0604020202020204" pitchFamily="34" charset="0"/>
                <a:cs typeface="Arial" panose="020B0604020202020204" pitchFamily="34" charset="0"/>
              </a:rPr>
              <a:t>programas especiais de aceleração de estudos para alunos com defasagem idade/ano;</a:t>
            </a:r>
          </a:p>
          <a:p>
            <a:pPr lvl="0"/>
            <a:r>
              <a:rPr lang="pt-BR" sz="4800" dirty="0">
                <a:latin typeface="Arial" panose="020B0604020202020204" pitchFamily="34" charset="0"/>
                <a:cs typeface="Arial" panose="020B0604020202020204" pitchFamily="34" charset="0"/>
              </a:rPr>
              <a:t>organização e utilização de salas ambientes, de multimeios, de multimídia, de informática, de leitura e de laboratórios;</a:t>
            </a:r>
          </a:p>
          <a:p>
            <a:pPr lvl="0"/>
            <a:r>
              <a:rPr lang="pt-BR" sz="4800" dirty="0">
                <a:latin typeface="Arial" panose="020B0604020202020204" pitchFamily="34" charset="0"/>
                <a:cs typeface="Arial" panose="020B0604020202020204" pitchFamily="34" charset="0"/>
              </a:rPr>
              <a:t>grupos de estudo e pesquisa;</a:t>
            </a:r>
          </a:p>
          <a:p>
            <a:pPr lvl="0"/>
            <a:r>
              <a:rPr lang="pt-BR" sz="4800" dirty="0">
                <a:latin typeface="Arial" panose="020B0604020202020204" pitchFamily="34" charset="0"/>
                <a:cs typeface="Arial" panose="020B0604020202020204" pitchFamily="34" charset="0"/>
              </a:rPr>
              <a:t>cultura e lazer;</a:t>
            </a:r>
          </a:p>
          <a:p>
            <a:pPr lvl="0"/>
            <a:r>
              <a:rPr lang="pt-BR" sz="4800" dirty="0">
                <a:latin typeface="Arial" panose="020B0604020202020204" pitchFamily="34" charset="0"/>
                <a:cs typeface="Arial" panose="020B0604020202020204" pitchFamily="34" charset="0"/>
              </a:rPr>
              <a:t>outros de interesse da comunidade.</a:t>
            </a:r>
          </a:p>
          <a:p>
            <a:r>
              <a:rPr lang="pt-BR" sz="4800" b="1" dirty="0">
                <a:latin typeface="Arial" panose="020B0604020202020204" pitchFamily="34" charset="0"/>
                <a:cs typeface="Arial" panose="020B0604020202020204" pitchFamily="34" charset="0"/>
              </a:rPr>
              <a:t>§ 1º -</a:t>
            </a:r>
            <a:r>
              <a:rPr lang="pt-BR" sz="4800" dirty="0">
                <a:latin typeface="Arial" panose="020B0604020202020204" pitchFamily="34" charset="0"/>
                <a:cs typeface="Arial" panose="020B0604020202020204" pitchFamily="34" charset="0"/>
              </a:rPr>
              <a:t> as atividades de reforço, com caráter de enriquecimento, serão destinadas a todos os alunos de uma determinada classe, ano/ série ou ciclo;</a:t>
            </a:r>
          </a:p>
          <a:p>
            <a:r>
              <a:rPr lang="pt-BR" sz="4800" b="1" dirty="0">
                <a:latin typeface="Arial" panose="020B0604020202020204" pitchFamily="34" charset="0"/>
                <a:cs typeface="Arial" panose="020B0604020202020204" pitchFamily="34" charset="0"/>
              </a:rPr>
              <a:t>§ 2º -</a:t>
            </a:r>
            <a:r>
              <a:rPr lang="pt-BR" sz="4800" dirty="0">
                <a:latin typeface="Arial" panose="020B0604020202020204" pitchFamily="34" charset="0"/>
                <a:cs typeface="Arial" panose="020B0604020202020204" pitchFamily="34" charset="0"/>
              </a:rPr>
              <a:t> as atividades de recuperação serão destinadas somente aos alunos de baixo rendimento escolar;</a:t>
            </a:r>
          </a:p>
          <a:p>
            <a:r>
              <a:rPr lang="pt-BR" sz="4800" b="1" dirty="0">
                <a:latin typeface="Arial" panose="020B0604020202020204" pitchFamily="34" charset="0"/>
                <a:cs typeface="Arial" panose="020B0604020202020204" pitchFamily="34" charset="0"/>
              </a:rPr>
              <a:t>§3º -</a:t>
            </a:r>
            <a:r>
              <a:rPr lang="pt-BR" sz="4800" dirty="0">
                <a:latin typeface="Arial" panose="020B0604020202020204" pitchFamily="34" charset="0"/>
                <a:cs typeface="Arial" panose="020B0604020202020204" pitchFamily="34" charset="0"/>
              </a:rPr>
              <a:t> os projetos especiais, integrados aos objetivos da escola serão planejados e desenvolvidos por profissionais da escola e aprovados nos termos das normas vigentes.</a:t>
            </a:r>
          </a:p>
          <a:p>
            <a:r>
              <a:rPr lang="pt-BR" sz="4800" b="1" dirty="0">
                <a:latin typeface="Arial" panose="020B0604020202020204" pitchFamily="34" charset="0"/>
                <a:cs typeface="Arial" panose="020B0604020202020204" pitchFamily="34" charset="0"/>
              </a:rPr>
              <a:t> </a:t>
            </a:r>
            <a:endParaRPr lang="pt-BR" sz="4800" dirty="0">
              <a:latin typeface="Arial" panose="020B0604020202020204" pitchFamily="34" charset="0"/>
              <a:cs typeface="Arial" panose="020B0604020202020204" pitchFamily="34" charset="0"/>
            </a:endParaRPr>
          </a:p>
          <a:p>
            <a:endParaRPr lang="pt-B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1600" b="1" dirty="0"/>
              <a:t/>
            </a:r>
            <a:br>
              <a:rPr lang="pt-BR" sz="1600" b="1" dirty="0"/>
            </a:br>
            <a:r>
              <a:rPr lang="pt-BR" sz="1600" b="1" dirty="0"/>
              <a:t>TÍTULO V</a:t>
            </a:r>
            <a:r>
              <a:rPr lang="pt-BR" sz="1600" dirty="0"/>
              <a:t/>
            </a:r>
            <a:br>
              <a:rPr lang="pt-BR" sz="1600" dirty="0"/>
            </a:br>
            <a:r>
              <a:rPr lang="pt-BR" sz="1600" b="1" dirty="0"/>
              <a:t>DA ORGANIZAÇÃO TÉCNICO-ADMINISTRATIVA</a:t>
            </a:r>
            <a:r>
              <a:rPr lang="pt-BR" dirty="0"/>
              <a:t/>
            </a:r>
            <a:br>
              <a:rPr lang="pt-BR" dirty="0"/>
            </a:br>
            <a:endParaRPr lang="pt-BR" dirty="0"/>
          </a:p>
        </p:txBody>
      </p:sp>
      <p:sp>
        <p:nvSpPr>
          <p:cNvPr id="3" name="Espaço Reservado para Conteúdo 2"/>
          <p:cNvSpPr>
            <a:spLocks noGrp="1"/>
          </p:cNvSpPr>
          <p:nvPr>
            <p:ph idx="1"/>
          </p:nvPr>
        </p:nvSpPr>
        <p:spPr/>
        <p:txBody>
          <a:bodyPr>
            <a:normAutofit fontScale="55000" lnSpcReduction="20000"/>
          </a:bodyPr>
          <a:lstStyle/>
          <a:p>
            <a:pPr marL="0" indent="0">
              <a:buNone/>
            </a:pPr>
            <a:endParaRPr lang="pt-BR" dirty="0"/>
          </a:p>
          <a:p>
            <a:r>
              <a:rPr lang="pt-BR" b="1" dirty="0"/>
              <a:t>Art. 69</a:t>
            </a:r>
            <a:r>
              <a:rPr lang="pt-BR" dirty="0"/>
              <a:t> – A organização adotada pela escola preservará a flexibilidade necessária para o seu funcionamento e estará adequado às características da escola, envolvendo a participação de toda a comunidade escolar nas tomadas de decisão, no acompanhamento e avaliação do processo educacional. </a:t>
            </a:r>
          </a:p>
          <a:p>
            <a:r>
              <a:rPr lang="pt-BR" b="1" dirty="0"/>
              <a:t>Art. 70</a:t>
            </a:r>
            <a:r>
              <a:rPr lang="pt-BR" dirty="0"/>
              <a:t> – A organização técnico-administrativa da Escola abrange:</a:t>
            </a:r>
          </a:p>
          <a:p>
            <a:pPr lvl="0"/>
            <a:r>
              <a:rPr lang="pt-BR" dirty="0"/>
              <a:t>Núcleo de Direção;</a:t>
            </a:r>
          </a:p>
          <a:p>
            <a:pPr lvl="0"/>
            <a:r>
              <a:rPr lang="pt-BR" dirty="0"/>
              <a:t>Núcleo Técnico-Pedagógico;</a:t>
            </a:r>
          </a:p>
          <a:p>
            <a:pPr lvl="0"/>
            <a:r>
              <a:rPr lang="pt-BR" dirty="0"/>
              <a:t>Núcleo Administrativo;</a:t>
            </a:r>
          </a:p>
          <a:p>
            <a:pPr lvl="0"/>
            <a:r>
              <a:rPr lang="pt-BR" dirty="0"/>
              <a:t>Núcleo Operacional;</a:t>
            </a:r>
          </a:p>
          <a:p>
            <a:pPr lvl="0"/>
            <a:r>
              <a:rPr lang="pt-BR" dirty="0"/>
              <a:t>Corpo Docente;</a:t>
            </a:r>
          </a:p>
          <a:p>
            <a:pPr lvl="0"/>
            <a:r>
              <a:rPr lang="pt-BR" dirty="0"/>
              <a:t>Corpo Discente.</a:t>
            </a:r>
          </a:p>
          <a:p>
            <a:r>
              <a:rPr lang="pt-BR" b="1" dirty="0"/>
              <a:t>Parágrafo único </a:t>
            </a:r>
            <a:r>
              <a:rPr lang="pt-BR" dirty="0"/>
              <a:t>– Os cargos e funções previstos para a Escola, bem como as atribuições e competências, estão regulamentados em legislação específica.</a:t>
            </a:r>
          </a:p>
          <a:p>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600" b="1" dirty="0"/>
              <a:t>Seção II</a:t>
            </a:r>
            <a:r>
              <a:rPr lang="pt-BR" sz="3600" dirty="0"/>
              <a:t/>
            </a:r>
            <a:br>
              <a:rPr lang="pt-BR" sz="3600" dirty="0"/>
            </a:br>
            <a:r>
              <a:rPr lang="pt-BR" sz="3600" b="1" dirty="0"/>
              <a:t>Do Ensino Médio</a:t>
            </a:r>
            <a:r>
              <a:rPr lang="pt-BR" dirty="0"/>
              <a:t/>
            </a:r>
            <a:br>
              <a:rPr lang="pt-BR" dirty="0"/>
            </a:br>
            <a:r>
              <a:rPr lang="pt-BR" dirty="0"/>
              <a:t> </a:t>
            </a:r>
            <a:br>
              <a:rPr lang="pt-BR" dirty="0"/>
            </a:br>
            <a:endParaRPr lang="pt-BR" dirty="0"/>
          </a:p>
        </p:txBody>
      </p:sp>
      <p:sp>
        <p:nvSpPr>
          <p:cNvPr id="3" name="Espaço Reservado para Conteúdo 2"/>
          <p:cNvSpPr>
            <a:spLocks noGrp="1"/>
          </p:cNvSpPr>
          <p:nvPr>
            <p:ph idx="1"/>
          </p:nvPr>
        </p:nvSpPr>
        <p:spPr>
          <a:xfrm>
            <a:off x="1443491" y="2015733"/>
            <a:ext cx="6571343" cy="3933547"/>
          </a:xfrm>
        </p:spPr>
        <p:txBody>
          <a:bodyPr>
            <a:normAutofit fontScale="25000" lnSpcReduction="20000"/>
          </a:bodyPr>
          <a:lstStyle/>
          <a:p>
            <a:pPr marL="0" indent="0">
              <a:buNone/>
            </a:pPr>
            <a:r>
              <a:rPr lang="pt-BR" dirty="0"/>
              <a:t> </a:t>
            </a:r>
          </a:p>
          <a:p>
            <a:r>
              <a:rPr lang="pt-BR" sz="4800" b="1" dirty="0"/>
              <a:t>Art. 6º</a:t>
            </a:r>
            <a:r>
              <a:rPr lang="pt-BR" sz="4800" dirty="0"/>
              <a:t> - O Ensino Médio, etapa final da Educação Básica, com duração mínima de três anos, terá como objetivos:</a:t>
            </a:r>
          </a:p>
          <a:p>
            <a:pPr lvl="0"/>
            <a:r>
              <a:rPr lang="pt-BR" sz="4800" dirty="0"/>
              <a:t>a consolidação e o aprofundamento dos conhecimentos adquiridos no Ensino Fundamental, possibilitando o prosseguimento de estudos;</a:t>
            </a:r>
          </a:p>
          <a:p>
            <a:pPr lvl="0"/>
            <a:r>
              <a:rPr lang="pt-BR" sz="4800" dirty="0"/>
              <a:t>a preparação básica para o trabalho e a cidadania do educando, para que possa continuar aprendendo, de modo a ser capaz de adaptar-se com flexibilidade às novas condições de ocupação ou aperfeiçoamento posteriores;</a:t>
            </a:r>
          </a:p>
          <a:p>
            <a:pPr lvl="0"/>
            <a:r>
              <a:rPr lang="pt-BR" sz="4800" dirty="0"/>
              <a:t>o aprimoramento do educando como pessoa humana, incluindo sua formação ética e o desenvolvimento de sua autonomia intelectual e do seu pensamento crítico;</a:t>
            </a:r>
          </a:p>
          <a:p>
            <a:pPr lvl="0"/>
            <a:r>
              <a:rPr lang="pt-BR" sz="4800" dirty="0"/>
              <a:t>a compreensão dos fundamentos científico-tecnológicos dos processos produtivos, relacionando teoria à prática, no ensino de cada componente curricular.</a:t>
            </a:r>
          </a:p>
          <a:p>
            <a:r>
              <a:rPr lang="pt-BR" sz="4800" b="1" dirty="0"/>
              <a:t> Art. 7º</a:t>
            </a:r>
            <a:r>
              <a:rPr lang="pt-BR" sz="4800" dirty="0"/>
              <a:t> – A Educação de Jovens e Adultos (EJA) destina-se àqueles que não tiveram, na idade própria, acesso ou continuidade de estudos no Ensino Fundamental e/ou Médio.</a:t>
            </a:r>
          </a:p>
          <a:p>
            <a:r>
              <a:rPr lang="pt-BR" sz="4800" b="1" dirty="0"/>
              <a:t>Art. 8º - </a:t>
            </a:r>
            <a:r>
              <a:rPr lang="pt-BR" sz="4800" dirty="0"/>
              <a:t>A escola, considerando as características de sua clientela, os recursos humanos, materiais e financeiros disponíveis e as necessidades e expectativas da  comunidade escolar, terá como objetivos específicos</a:t>
            </a:r>
          </a:p>
          <a:p>
            <a:endParaRPr lang="pt-B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1600" b="1" dirty="0"/>
              <a:t/>
            </a:r>
            <a:br>
              <a:rPr lang="pt-BR" sz="1600" b="1" dirty="0"/>
            </a:br>
            <a:r>
              <a:rPr lang="pt-BR" sz="1600" b="1" dirty="0"/>
              <a:t>Capítulo II</a:t>
            </a:r>
            <a:r>
              <a:rPr lang="pt-BR" sz="1600" dirty="0"/>
              <a:t/>
            </a:r>
            <a:br>
              <a:rPr lang="pt-BR" sz="1600" dirty="0"/>
            </a:br>
            <a:r>
              <a:rPr lang="pt-BR" sz="1600" b="1" dirty="0"/>
              <a:t>Do Núcleo de Direção</a:t>
            </a:r>
            <a:r>
              <a:rPr lang="pt-BR" dirty="0"/>
              <a:t/>
            </a:r>
            <a:br>
              <a:rPr lang="pt-BR" dirty="0"/>
            </a:br>
            <a:endParaRPr lang="pt-BR" dirty="0"/>
          </a:p>
        </p:txBody>
      </p:sp>
      <p:sp>
        <p:nvSpPr>
          <p:cNvPr id="3" name="Espaço Reservado para Conteúdo 2"/>
          <p:cNvSpPr>
            <a:spLocks noGrp="1"/>
          </p:cNvSpPr>
          <p:nvPr>
            <p:ph idx="1"/>
          </p:nvPr>
        </p:nvSpPr>
        <p:spPr>
          <a:xfrm>
            <a:off x="1443491" y="1853755"/>
            <a:ext cx="6571343" cy="4599582"/>
          </a:xfrm>
        </p:spPr>
        <p:txBody>
          <a:bodyPr>
            <a:normAutofit fontScale="25000" lnSpcReduction="20000"/>
          </a:bodyPr>
          <a:lstStyle/>
          <a:p>
            <a:endParaRPr lang="pt-BR" b="1" dirty="0"/>
          </a:p>
          <a:p>
            <a:r>
              <a:rPr lang="pt-BR" sz="4800" b="1" dirty="0">
                <a:latin typeface="Arial" panose="020B0604020202020204" pitchFamily="34" charset="0"/>
                <a:cs typeface="Arial" panose="020B0604020202020204" pitchFamily="34" charset="0"/>
              </a:rPr>
              <a:t>Art. 71 </a:t>
            </a:r>
            <a:r>
              <a:rPr lang="pt-BR" sz="4800" dirty="0">
                <a:latin typeface="Arial" panose="020B0604020202020204" pitchFamily="34" charset="0"/>
                <a:cs typeface="Arial" panose="020B0604020202020204" pitchFamily="34" charset="0"/>
              </a:rPr>
              <a:t>– O Núcleo de Direção da Escola é o centro executivo do planejamento, organização, coordenação, avaliação e integração de todas as atividades desenvolvidas no âmbito da Escola.</a:t>
            </a:r>
          </a:p>
          <a:p>
            <a:r>
              <a:rPr lang="pt-BR" sz="4800" b="1" dirty="0">
                <a:latin typeface="Arial" panose="020B0604020202020204" pitchFamily="34" charset="0"/>
                <a:cs typeface="Arial" panose="020B0604020202020204" pitchFamily="34" charset="0"/>
              </a:rPr>
              <a:t>Parágrafo único</a:t>
            </a:r>
            <a:r>
              <a:rPr lang="pt-BR" sz="4800" dirty="0">
                <a:latin typeface="Arial" panose="020B0604020202020204" pitchFamily="34" charset="0"/>
                <a:cs typeface="Arial" panose="020B0604020202020204" pitchFamily="34" charset="0"/>
              </a:rPr>
              <a:t> – Integram o Núcleo de Direção o Diretor de Escola e o Vice-diretor.</a:t>
            </a:r>
          </a:p>
          <a:p>
            <a:r>
              <a:rPr lang="pt-BR" sz="4800" b="1" dirty="0">
                <a:latin typeface="Arial" panose="020B0604020202020204" pitchFamily="34" charset="0"/>
                <a:cs typeface="Arial" panose="020B0604020202020204" pitchFamily="34" charset="0"/>
              </a:rPr>
              <a:t>Art. 72 </a:t>
            </a:r>
            <a:r>
              <a:rPr lang="pt-BR" sz="4800" dirty="0">
                <a:latin typeface="Arial" panose="020B0604020202020204" pitchFamily="34" charset="0"/>
                <a:cs typeface="Arial" panose="020B0604020202020204" pitchFamily="34" charset="0"/>
              </a:rPr>
              <a:t>– O Núcleo de Direção da Escola exercerá suas funções objetivando garantir:</a:t>
            </a:r>
          </a:p>
          <a:p>
            <a:pPr lvl="0"/>
            <a:r>
              <a:rPr lang="pt-BR" sz="4800" dirty="0">
                <a:latin typeface="Arial" panose="020B0604020202020204" pitchFamily="34" charset="0"/>
                <a:cs typeface="Arial" panose="020B0604020202020204" pitchFamily="34" charset="0"/>
              </a:rPr>
              <a:t>elaboração e execução da Proposta Pedagógica;</a:t>
            </a:r>
          </a:p>
          <a:p>
            <a:pPr lvl="0"/>
            <a:r>
              <a:rPr lang="pt-BR" sz="4800" dirty="0">
                <a:latin typeface="Arial" panose="020B0604020202020204" pitchFamily="34" charset="0"/>
                <a:cs typeface="Arial" panose="020B0604020202020204" pitchFamily="34" charset="0"/>
              </a:rPr>
              <a:t> administração do pessoal e dos recursos materiais e financeiros;</a:t>
            </a:r>
          </a:p>
          <a:p>
            <a:pPr lvl="0"/>
            <a:r>
              <a:rPr lang="pt-BR" sz="4800" dirty="0">
                <a:latin typeface="Arial" panose="020B0604020202020204" pitchFamily="34" charset="0"/>
                <a:cs typeface="Arial" panose="020B0604020202020204" pitchFamily="34" charset="0"/>
              </a:rPr>
              <a:t>cumprimento dos dias letivos e horas de aula estabelecidos na legislação vigente;</a:t>
            </a:r>
          </a:p>
          <a:p>
            <a:pPr lvl="0"/>
            <a:r>
              <a:rPr lang="pt-BR" sz="4800" dirty="0">
                <a:latin typeface="Arial" panose="020B0604020202020204" pitchFamily="34" charset="0"/>
                <a:cs typeface="Arial" panose="020B0604020202020204" pitchFamily="34" charset="0"/>
              </a:rPr>
              <a:t> legalidade, a regularidade e a autenticidade da vida escolar dos alunos;</a:t>
            </a:r>
          </a:p>
          <a:p>
            <a:pPr lvl="0"/>
            <a:r>
              <a:rPr lang="pt-BR" sz="4800" dirty="0">
                <a:latin typeface="Arial" panose="020B0604020202020204" pitchFamily="34" charset="0"/>
                <a:cs typeface="Arial" panose="020B0604020202020204" pitchFamily="34" charset="0"/>
              </a:rPr>
              <a:t> meios para o reforço e a recuperação da aprendizagem dos alunos;</a:t>
            </a:r>
          </a:p>
          <a:p>
            <a:pPr lvl="0"/>
            <a:r>
              <a:rPr lang="pt-BR" sz="4800" dirty="0">
                <a:latin typeface="Arial" panose="020B0604020202020204" pitchFamily="34" charset="0"/>
                <a:cs typeface="Arial" panose="020B0604020202020204" pitchFamily="34" charset="0"/>
              </a:rPr>
              <a:t> articulação e integração da Escola com as famílias e a comunidade;</a:t>
            </a:r>
          </a:p>
          <a:p>
            <a:pPr lvl="0"/>
            <a:r>
              <a:rPr lang="pt-BR" sz="4800" dirty="0">
                <a:latin typeface="Arial" panose="020B0604020202020204" pitchFamily="34" charset="0"/>
                <a:cs typeface="Arial" panose="020B0604020202020204" pitchFamily="34" charset="0"/>
              </a:rPr>
              <a:t> informações aos pais ou responsável sobre a frequência e o rendimento dos alunos, bem como sobre a execução da Proposta Pedagógica;</a:t>
            </a:r>
          </a:p>
          <a:p>
            <a:pPr lvl="0"/>
            <a:r>
              <a:rPr lang="pt-BR" sz="4800" dirty="0">
                <a:latin typeface="Arial" panose="020B0604020202020204" pitchFamily="34" charset="0"/>
                <a:cs typeface="Arial" panose="020B0604020202020204" pitchFamily="34" charset="0"/>
              </a:rPr>
              <a:t>a comunicação ao Conselho Tutelar, através do órgão competente,  dos casos de maus-tratos envolvendo alunos, assim como de casos de evasão escolar e de reiteradas faltas antes que atinjam o limite de 25% das aulas previstas e dadas. </a:t>
            </a:r>
          </a:p>
          <a:p>
            <a:pPr lvl="0"/>
            <a:endParaRPr lang="pt-BR" dirty="0"/>
          </a:p>
          <a:p>
            <a:pPr lvl="0"/>
            <a:endParaRPr lang="pt-BR" dirty="0"/>
          </a:p>
          <a:p>
            <a:pPr lvl="0"/>
            <a:endParaRPr lang="pt-BR" dirty="0"/>
          </a:p>
          <a:p>
            <a:pPr lvl="0"/>
            <a:endParaRPr lang="pt-BR" dirty="0"/>
          </a:p>
          <a:p>
            <a:pPr lvl="0"/>
            <a:endParaRPr lang="pt-BR" dirty="0"/>
          </a:p>
          <a:p>
            <a:pPr lvl="0"/>
            <a:endParaRPr lang="pt-BR" dirty="0"/>
          </a:p>
          <a:p>
            <a:pPr lvl="0"/>
            <a:endParaRPr lang="pt-BR" dirty="0"/>
          </a:p>
          <a:p>
            <a:pPr lvl="0"/>
            <a:endParaRPr lang="pt-BR" dirty="0"/>
          </a:p>
          <a:p>
            <a:pPr lvl="0"/>
            <a:endParaRPr lang="pt-BR" dirty="0"/>
          </a:p>
          <a:p>
            <a:pPr lvl="0"/>
            <a:endParaRPr lang="pt-BR" dirty="0"/>
          </a:p>
          <a:p>
            <a:pPr lvl="0"/>
            <a:endParaRPr lang="pt-BR" dirty="0"/>
          </a:p>
          <a:p>
            <a:pPr lvl="0"/>
            <a:endParaRPr lang="pt-BR" dirty="0"/>
          </a:p>
          <a:p>
            <a:pPr lvl="0"/>
            <a:endParaRPr lang="pt-BR" dirty="0"/>
          </a:p>
          <a:p>
            <a:endParaRPr lang="pt-B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260648"/>
            <a:ext cx="6571343" cy="1080119"/>
          </a:xfrm>
        </p:spPr>
        <p:txBody>
          <a:bodyPr>
            <a:normAutofit fontScale="90000"/>
          </a:bodyPr>
          <a:lstStyle/>
          <a:p>
            <a:r>
              <a:rPr lang="pt-BR" sz="1600" b="1" dirty="0"/>
              <a:t/>
            </a:r>
            <a:br>
              <a:rPr lang="pt-BR" sz="1600" b="1" dirty="0"/>
            </a:br>
            <a:r>
              <a:rPr lang="pt-BR" b="1" dirty="0"/>
              <a:t>Art. 73 </a:t>
            </a:r>
            <a:r>
              <a:rPr lang="pt-BR" dirty="0"/>
              <a:t>– </a:t>
            </a:r>
            <a:r>
              <a:rPr lang="pt-BR" b="1" dirty="0"/>
              <a:t>São competências do Diretor de Escola</a:t>
            </a:r>
            <a:endParaRPr lang="pt-BR" dirty="0"/>
          </a:p>
        </p:txBody>
      </p:sp>
      <p:sp>
        <p:nvSpPr>
          <p:cNvPr id="3" name="Espaço Reservado para Conteúdo 2"/>
          <p:cNvSpPr>
            <a:spLocks noGrp="1"/>
          </p:cNvSpPr>
          <p:nvPr>
            <p:ph idx="1"/>
          </p:nvPr>
        </p:nvSpPr>
        <p:spPr>
          <a:xfrm>
            <a:off x="457200" y="1844824"/>
            <a:ext cx="8229600" cy="4281339"/>
          </a:xfrm>
        </p:spPr>
        <p:txBody>
          <a:bodyPr>
            <a:normAutofit fontScale="25000" lnSpcReduction="20000"/>
          </a:bodyPr>
          <a:lstStyle/>
          <a:p>
            <a:pPr marL="0" indent="0">
              <a:buNone/>
            </a:pPr>
            <a:endParaRPr lang="pt-BR" dirty="0"/>
          </a:p>
          <a:p>
            <a:pPr lvl="0"/>
            <a:r>
              <a:rPr lang="pt-BR" sz="4800" dirty="0"/>
              <a:t>cumprir e assegurar o cumprimento das disposições legais e das diretrizes da política educacional da Secretaria de Estado da Educação;</a:t>
            </a:r>
          </a:p>
          <a:p>
            <a:pPr lvl="0"/>
            <a:r>
              <a:rPr lang="pt-BR" sz="4800" dirty="0"/>
              <a:t>coordenar a utilização do espaço físico da Escola no que diz respeito:</a:t>
            </a:r>
          </a:p>
          <a:p>
            <a:pPr lvl="0"/>
            <a:r>
              <a:rPr lang="pt-BR" sz="4800" dirty="0"/>
              <a:t>ao atendimento e acomodação da demanda inclusive a criação e supressão de classes;</a:t>
            </a:r>
          </a:p>
          <a:p>
            <a:pPr lvl="0"/>
            <a:r>
              <a:rPr lang="pt-BR" sz="4800" dirty="0"/>
              <a:t>aos turnos de funcionamento;</a:t>
            </a:r>
          </a:p>
          <a:p>
            <a:pPr lvl="0"/>
            <a:r>
              <a:rPr lang="pt-BR" sz="4800" dirty="0"/>
              <a:t>à distribuição de classes/anos por turno.</a:t>
            </a:r>
          </a:p>
          <a:p>
            <a:pPr lvl="0"/>
            <a:r>
              <a:rPr lang="pt-BR" sz="4800" dirty="0"/>
              <a:t>encaminhar, na sua área de competência, os recursos e processos, bem como petições, representações ou ofícios a qualquer autoridade e/ou remetê-los devidamente informados a quem de direito, nos prazos legais, quando for o caso;</a:t>
            </a:r>
          </a:p>
          <a:p>
            <a:pPr lvl="0"/>
            <a:r>
              <a:rPr lang="pt-BR" sz="4800" dirty="0"/>
              <a:t>cumprir e fazer cumprir os prazos para encaminhamento de dados, informações, relatórios e outros documentos aos órgãos do sistema e garantir a qualidade e correção dos mesmos;</a:t>
            </a:r>
          </a:p>
          <a:p>
            <a:pPr lvl="0"/>
            <a:r>
              <a:rPr lang="pt-BR" sz="4800" dirty="0"/>
              <a:t>autorizar a matrícula e transferência de aluno;</a:t>
            </a:r>
          </a:p>
          <a:p>
            <a:pPr lvl="0"/>
            <a:r>
              <a:rPr lang="pt-BR" sz="4800" dirty="0"/>
              <a:t>aplicar as penalidades de acordo com as normas estatutárias, bem como as previstas nas normas disciplinares da Escola, assegurada ampla defesa aos acusados;</a:t>
            </a:r>
          </a:p>
          <a:p>
            <a:pPr lvl="0"/>
            <a:r>
              <a:rPr lang="pt-BR" sz="4800" dirty="0"/>
              <a:t>encaminhar à Associação de Pais e Mestre (APM) e ao Conselho de Escola a prestação de contas sobre aplicação dos recursos financeiros, oriundos de qualquer fonte;</a:t>
            </a:r>
          </a:p>
          <a:p>
            <a:endParaRPr lang="pt-BR" dirty="0"/>
          </a:p>
        </p:txBody>
      </p:sp>
    </p:spTree>
    <p:extLst>
      <p:ext uri="{BB962C8B-B14F-4D97-AF65-F5344CB8AC3E}">
        <p14:creationId xmlns:p14="http://schemas.microsoft.com/office/powerpoint/2010/main" xmlns="" val="776501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404664"/>
            <a:ext cx="6571343" cy="1449091"/>
          </a:xfrm>
        </p:spPr>
        <p:txBody>
          <a:bodyPr>
            <a:normAutofit/>
          </a:bodyPr>
          <a:lstStyle/>
          <a:p>
            <a:r>
              <a:rPr lang="pt-BR" b="1" dirty="0"/>
              <a:t/>
            </a:r>
            <a:br>
              <a:rPr lang="pt-BR" b="1" dirty="0"/>
            </a:br>
            <a:r>
              <a:rPr lang="pt-BR" b="1" dirty="0"/>
              <a:t>Art. 73 </a:t>
            </a:r>
            <a:r>
              <a:rPr lang="pt-BR" dirty="0"/>
              <a:t>– </a:t>
            </a:r>
            <a:r>
              <a:rPr lang="pt-BR" b="1" dirty="0"/>
              <a:t>São competências do Diretor de Escola</a:t>
            </a:r>
            <a:endParaRPr lang="pt-BR" dirty="0"/>
          </a:p>
        </p:txBody>
      </p:sp>
      <p:sp>
        <p:nvSpPr>
          <p:cNvPr id="3" name="Espaço Reservado para Conteúdo 2"/>
          <p:cNvSpPr>
            <a:spLocks noGrp="1"/>
          </p:cNvSpPr>
          <p:nvPr>
            <p:ph idx="1"/>
          </p:nvPr>
        </p:nvSpPr>
        <p:spPr>
          <a:xfrm>
            <a:off x="1443491" y="2015733"/>
            <a:ext cx="6571343" cy="3789531"/>
          </a:xfrm>
        </p:spPr>
        <p:txBody>
          <a:bodyPr>
            <a:normAutofit fontScale="25000" lnSpcReduction="20000"/>
          </a:bodyPr>
          <a:lstStyle/>
          <a:p>
            <a:pPr lvl="0"/>
            <a:r>
              <a:rPr lang="pt-BR" sz="4800" dirty="0"/>
              <a:t>delegar competência e atribuições a seus subordinados, assim como designar comissões para execução de tarefas especiais;</a:t>
            </a:r>
          </a:p>
          <a:p>
            <a:pPr lvl="0"/>
            <a:r>
              <a:rPr lang="pt-BR" sz="4800" dirty="0"/>
              <a:t>instaurar ou solicitar sindicância no âmbito da Escola;</a:t>
            </a:r>
          </a:p>
          <a:p>
            <a:pPr lvl="0"/>
            <a:r>
              <a:rPr lang="pt-BR" sz="4800" dirty="0"/>
              <a:t>convocar o pessoal docente para optar por jornada ou carga horária de trabalho, nos termos da legislação vigente;</a:t>
            </a:r>
          </a:p>
          <a:p>
            <a:pPr lvl="0"/>
            <a:r>
              <a:rPr lang="pt-BR" sz="4800" dirty="0"/>
              <a:t>expedir guias para a concessão de licença a funcionários e servidores observada a legislação pertinente para cada caso;</a:t>
            </a:r>
          </a:p>
          <a:p>
            <a:pPr lvl="0"/>
            <a:r>
              <a:rPr lang="pt-BR" sz="4800" dirty="0"/>
              <a:t>responder pela autenticidade e veracidade da documentação dos docentes;</a:t>
            </a:r>
          </a:p>
          <a:p>
            <a:pPr lvl="0"/>
            <a:r>
              <a:rPr lang="pt-BR" sz="4800" dirty="0"/>
              <a:t>atribuir aulas aos professores, organizando a compatibilização entre as aulas, </a:t>
            </a:r>
            <a:r>
              <a:rPr lang="pt-BR" sz="4800" dirty="0" err="1"/>
              <a:t>classe,anos</a:t>
            </a:r>
            <a:r>
              <a:rPr lang="pt-BR" sz="4800" dirty="0"/>
              <a:t>, horários e turnos de funcionamento com as jornadas ou carga horária de trabalho docente observando a legislação vigente;</a:t>
            </a:r>
          </a:p>
          <a:p>
            <a:pPr lvl="0"/>
            <a:r>
              <a:rPr lang="pt-BR" sz="4800" dirty="0"/>
              <a:t> expedir atos decisórios sobre acúmulo de cargos ou funções para funcionários e servidores, observando a legislação vigente;</a:t>
            </a:r>
          </a:p>
          <a:p>
            <a:pPr lvl="0"/>
            <a:r>
              <a:rPr lang="pt-BR" sz="4800" dirty="0"/>
              <a:t>organizar o horário de trabalho de trabalho dos funcionários, servidores e docentes, de acordo com as normas previstas neste Regimento Escolar e legislação pertinente;</a:t>
            </a:r>
          </a:p>
          <a:p>
            <a:endParaRPr lang="pt-BR" dirty="0"/>
          </a:p>
        </p:txBody>
      </p:sp>
    </p:spTree>
    <p:extLst>
      <p:ext uri="{BB962C8B-B14F-4D97-AF65-F5344CB8AC3E}">
        <p14:creationId xmlns:p14="http://schemas.microsoft.com/office/powerpoint/2010/main" xmlns="" val="3987846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Art. 73 </a:t>
            </a:r>
            <a:r>
              <a:rPr lang="pt-BR" dirty="0"/>
              <a:t>– </a:t>
            </a:r>
            <a:r>
              <a:rPr lang="pt-BR" b="1" dirty="0"/>
              <a:t>São competências do Diretor de Escola</a:t>
            </a:r>
            <a:endParaRPr lang="pt-BR" dirty="0"/>
          </a:p>
        </p:txBody>
      </p:sp>
      <p:sp>
        <p:nvSpPr>
          <p:cNvPr id="3" name="Espaço Reservado para Conteúdo 2"/>
          <p:cNvSpPr>
            <a:spLocks noGrp="1"/>
          </p:cNvSpPr>
          <p:nvPr>
            <p:ph idx="1"/>
          </p:nvPr>
        </p:nvSpPr>
        <p:spPr>
          <a:xfrm>
            <a:off x="1443491" y="2015733"/>
            <a:ext cx="6571343" cy="3789531"/>
          </a:xfrm>
        </p:spPr>
        <p:txBody>
          <a:bodyPr>
            <a:normAutofit fontScale="25000" lnSpcReduction="20000"/>
          </a:bodyPr>
          <a:lstStyle/>
          <a:p>
            <a:pPr lvl="0"/>
            <a:r>
              <a:rPr lang="pt-BR" sz="4800" dirty="0"/>
              <a:t>apurar ou fazer apurar irregularidade de que venha a tomar conhecimento no âmbito da Escola, comunicando e prestando informações sobre as mesmas ao Conselho de Escola;</a:t>
            </a:r>
          </a:p>
          <a:p>
            <a:pPr lvl="0"/>
            <a:r>
              <a:rPr lang="pt-BR" sz="4800" dirty="0"/>
              <a:t>assinar juntamente com o Secretário de Escola, todos os documentos relativos à Escola responsabilizando-se pela sua veracidade e autenticidade;</a:t>
            </a:r>
          </a:p>
          <a:p>
            <a:pPr lvl="0"/>
            <a:r>
              <a:rPr lang="pt-BR" sz="4800" dirty="0"/>
              <a:t>conferir e expedir históricos escolares, certificados de conclusão de curso e outros documentos, responsabilizando – se pela legalidade, regularidade e autenticidade da vida escolar do aluno;</a:t>
            </a:r>
          </a:p>
          <a:p>
            <a:pPr lvl="0"/>
            <a:r>
              <a:rPr lang="pt-BR" sz="4800" dirty="0"/>
              <a:t>dar posse e exercício a funcionários/servidores nomeados ou designados para prestar serviços na Escola;</a:t>
            </a:r>
          </a:p>
          <a:p>
            <a:pPr lvl="0"/>
            <a:r>
              <a:rPr lang="pt-BR" sz="4800" dirty="0"/>
              <a:t>conceder a prorrogação de prazo para a posse e o exercício de funcionários e servidores;</a:t>
            </a:r>
          </a:p>
          <a:p>
            <a:pPr lvl="0"/>
            <a:r>
              <a:rPr lang="pt-BR" sz="4800" dirty="0"/>
              <a:t>decidir sobre a possibilidade de gozo de férias regulares dos funcionários e servidores;</a:t>
            </a:r>
          </a:p>
          <a:p>
            <a:pPr lvl="0"/>
            <a:r>
              <a:rPr lang="pt-BR" sz="4800" dirty="0"/>
              <a:t>controlar a frequência diária dos servidores e funcionários, atestar a frequência mensal, bem como responder pelas folhas de frequência e pagamento do pessoal; </a:t>
            </a:r>
          </a:p>
          <a:p>
            <a:pPr lvl="0"/>
            <a:r>
              <a:rPr lang="pt-BR" sz="4800" dirty="0"/>
              <a:t>autorizar a retirada do servidor durante o expediente;</a:t>
            </a:r>
          </a:p>
          <a:p>
            <a:pPr lvl="0"/>
            <a:r>
              <a:rPr lang="pt-BR" sz="4800" dirty="0"/>
              <a:t>convocar e presidir reuniões do Conselho de Escola, Associação de Pais e Mestres, Conselho de Classe e de Pais e Mestres;</a:t>
            </a:r>
          </a:p>
          <a:p>
            <a:endParaRPr lang="pt-BR" dirty="0"/>
          </a:p>
        </p:txBody>
      </p:sp>
    </p:spTree>
    <p:extLst>
      <p:ext uri="{BB962C8B-B14F-4D97-AF65-F5344CB8AC3E}">
        <p14:creationId xmlns:p14="http://schemas.microsoft.com/office/powerpoint/2010/main" xmlns="" val="42679593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Art. 73 </a:t>
            </a:r>
            <a:r>
              <a:rPr lang="pt-BR" dirty="0"/>
              <a:t>– </a:t>
            </a:r>
            <a:r>
              <a:rPr lang="pt-BR" b="1" dirty="0"/>
              <a:t>São competências do Diretor de Escola</a:t>
            </a:r>
            <a:endParaRPr lang="pt-BR" dirty="0"/>
          </a:p>
        </p:txBody>
      </p:sp>
      <p:sp>
        <p:nvSpPr>
          <p:cNvPr id="3" name="Espaço Reservado para Conteúdo 2"/>
          <p:cNvSpPr>
            <a:spLocks noGrp="1"/>
          </p:cNvSpPr>
          <p:nvPr>
            <p:ph idx="1"/>
          </p:nvPr>
        </p:nvSpPr>
        <p:spPr/>
        <p:txBody>
          <a:bodyPr>
            <a:normAutofit fontScale="55000" lnSpcReduction="20000"/>
          </a:bodyPr>
          <a:lstStyle/>
          <a:p>
            <a:r>
              <a:rPr lang="pt-BR" b="1" dirty="0"/>
              <a:t>Art. 74 </a:t>
            </a:r>
            <a:r>
              <a:rPr lang="pt-BR" dirty="0"/>
              <a:t>– Cabe ao Diretor de Escola subsidiar os profissionais da Escola, em especial os representantes dos diferentes colegiados, no tocante às normas vigentes e representar aos órgãos superiores da administração, sempre que houver decisão em desacordo com a legislação.</a:t>
            </a:r>
          </a:p>
          <a:p>
            <a:r>
              <a:rPr lang="pt-BR" b="1" dirty="0"/>
              <a:t>Parágrafo único - </a:t>
            </a:r>
            <a:r>
              <a:rPr lang="pt-BR" dirty="0"/>
              <a:t>A substituição do Diretor de Escola, em seus eventuais impedimentos legais, obedecerá à legislação vigente.</a:t>
            </a:r>
          </a:p>
          <a:p>
            <a:r>
              <a:rPr lang="pt-BR" b="1" dirty="0"/>
              <a:t>Art. 75 –</a:t>
            </a:r>
            <a:r>
              <a:rPr lang="pt-BR" dirty="0"/>
              <a:t> Cabe ao vice-diretor de Escola:</a:t>
            </a:r>
          </a:p>
          <a:p>
            <a:pPr lvl="0"/>
            <a:r>
              <a:rPr lang="pt-BR" dirty="0"/>
              <a:t>substituir o Diretor da Escola em seus impedimentos legais, de acordo com a legislação vigente;</a:t>
            </a:r>
          </a:p>
          <a:p>
            <a:pPr lvl="0"/>
            <a:r>
              <a:rPr lang="pt-BR" dirty="0"/>
              <a:t>responder, em horário acordado com o Diretor da Escola, pela coordenação da Escola, tendo em vista as  necessidades de seu funcionamento global;</a:t>
            </a:r>
          </a:p>
          <a:p>
            <a:pPr lvl="0"/>
            <a:r>
              <a:rPr lang="pt-BR" dirty="0"/>
              <a:t>colaborar com o Diretor da Escola  no desempenho de suas atribuições específicas.</a:t>
            </a:r>
          </a:p>
          <a:p>
            <a:r>
              <a:rPr lang="pt-BR" b="1" dirty="0"/>
              <a:t>Parágrafo único</a:t>
            </a:r>
            <a:r>
              <a:rPr lang="pt-BR" dirty="0"/>
              <a:t> – A substituição do vice-diretor de Escola, nos seus eventuais impedimentos legais, dar-se-á por indicação do Diretor da Escola a um educador devidamente habilitado e de acordo com a legislação em vigor</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548680"/>
            <a:ext cx="6571343" cy="1305075"/>
          </a:xfrm>
        </p:spPr>
        <p:txBody>
          <a:bodyPr>
            <a:normAutofit fontScale="90000"/>
          </a:bodyPr>
          <a:lstStyle/>
          <a:p>
            <a:r>
              <a:rPr lang="pt-BR" b="1" dirty="0"/>
              <a:t>Capítulo III</a:t>
            </a:r>
            <a:r>
              <a:rPr lang="pt-BR" dirty="0"/>
              <a:t/>
            </a:r>
            <a:br>
              <a:rPr lang="pt-BR" dirty="0"/>
            </a:br>
            <a:r>
              <a:rPr lang="pt-BR" b="1" dirty="0"/>
              <a:t>Do Núcleo Técnico-Pedagógico</a:t>
            </a:r>
            <a:r>
              <a:rPr lang="pt-BR" dirty="0"/>
              <a:t/>
            </a:r>
            <a:br>
              <a:rPr lang="pt-BR" dirty="0"/>
            </a:br>
            <a:endParaRPr lang="pt-BR" dirty="0"/>
          </a:p>
        </p:txBody>
      </p:sp>
      <p:sp>
        <p:nvSpPr>
          <p:cNvPr id="3" name="Espaço Reservado para Conteúdo 2"/>
          <p:cNvSpPr>
            <a:spLocks noGrp="1"/>
          </p:cNvSpPr>
          <p:nvPr>
            <p:ph idx="1"/>
          </p:nvPr>
        </p:nvSpPr>
        <p:spPr/>
        <p:txBody>
          <a:bodyPr>
            <a:normAutofit fontScale="25000" lnSpcReduction="20000"/>
          </a:bodyPr>
          <a:lstStyle/>
          <a:p>
            <a:r>
              <a:rPr lang="pt-BR" sz="4800" b="1" dirty="0"/>
              <a:t>Art. 76 </a:t>
            </a:r>
            <a:r>
              <a:rPr lang="pt-BR" sz="4800" dirty="0"/>
              <a:t>– O Núcleo Técnico-Pedagógico integrado pelo(s) professor(</a:t>
            </a:r>
            <a:r>
              <a:rPr lang="pt-BR" sz="4800" dirty="0" err="1"/>
              <a:t>es</a:t>
            </a:r>
            <a:r>
              <a:rPr lang="pt-BR" sz="4800" dirty="0"/>
              <a:t>) coordenador(</a:t>
            </a:r>
            <a:r>
              <a:rPr lang="pt-BR" sz="4800" dirty="0" err="1"/>
              <a:t>es</a:t>
            </a:r>
            <a:r>
              <a:rPr lang="pt-BR" sz="4800" dirty="0"/>
              <a:t>), sob a coordenação do Diretor da Escola, terá a função de proporcionar apoio técnico aos docentes articulando as ações pedagógicas e didáticas.</a:t>
            </a:r>
          </a:p>
          <a:p>
            <a:r>
              <a:rPr lang="pt-BR" sz="4800" b="1" dirty="0"/>
              <a:t>Art. 77</a:t>
            </a:r>
            <a:r>
              <a:rPr lang="pt-BR" sz="4800" dirty="0"/>
              <a:t> – Os professores coordenadores atuarão segundo um plano único e integrado, estabelecendo uma divisão de trabalho que garanta obrigatoriamente a presença e o atendimento de todos os turnos e modalidades de ensino.</a:t>
            </a:r>
          </a:p>
          <a:p>
            <a:r>
              <a:rPr lang="pt-BR" sz="4800" b="1" dirty="0"/>
              <a:t>Parágrafo único</a:t>
            </a:r>
            <a:r>
              <a:rPr lang="pt-BR" sz="4800" dirty="0"/>
              <a:t> – O provimento da função de professor coordenador será de acordo com a legislação pertinente.</a:t>
            </a:r>
          </a:p>
          <a:p>
            <a:r>
              <a:rPr lang="pt-BR" sz="4800" b="1" dirty="0"/>
              <a:t>Art. 78</a:t>
            </a:r>
            <a:r>
              <a:rPr lang="pt-BR" sz="4800" dirty="0"/>
              <a:t> – São atribuições dos professores coordenadores:</a:t>
            </a:r>
          </a:p>
          <a:p>
            <a:pPr lvl="0"/>
            <a:r>
              <a:rPr lang="pt-BR" sz="4800" dirty="0"/>
              <a:t>participar na elaboração do Plano de Gestão  e Planos de Cursos; </a:t>
            </a:r>
          </a:p>
          <a:p>
            <a:pPr lvl="0"/>
            <a:r>
              <a:rPr lang="pt-BR" sz="4800" dirty="0"/>
              <a:t>participar da elaboração da Proposta Pedagógica em consonância com a Filosofia e a Política Educacional da Secretaria do  Estado da Educação;</a:t>
            </a:r>
          </a:p>
          <a:p>
            <a:pPr lvl="0"/>
            <a:r>
              <a:rPr lang="pt-BR" sz="4800" dirty="0"/>
              <a:t>coordenar e elaborar o Plano de Ensino, juntamente com o Corpo Docente, assegurando a integração e articulação entre os Componentes Curriculares;</a:t>
            </a:r>
          </a:p>
          <a:p>
            <a:pPr lvl="0"/>
            <a:r>
              <a:rPr lang="pt-BR" sz="4800" dirty="0"/>
              <a:t>acompanhar, avaliar e controlar o desenvolvimento do Plano de Gestão, dos Planos de Cursos e dos Planos de Ensino agilizando os ajustes necessários à consecução dos objetivos visados;</a:t>
            </a:r>
          </a:p>
          <a:p>
            <a:pPr lvl="0"/>
            <a:r>
              <a:rPr lang="pt-BR" sz="4800" dirty="0"/>
              <a:t>elaborar a programação de seu plano de trabalho assegurando a integração com as demais programações da Escola, incluindo as reuniões do Conselho de Escola e A.P.M;</a:t>
            </a:r>
          </a:p>
          <a:p>
            <a:pPr lvl="0"/>
            <a:r>
              <a:rPr lang="pt-BR" sz="4800" dirty="0"/>
              <a:t>coordenar o planejamento e a realização de reuniões Pedagógicas, Hora de Trabalho Pedagógico Coletivo,reuniões do Conselho de Classe e  de Pais e Mestres;</a:t>
            </a:r>
          </a:p>
          <a:p>
            <a:pPr lvl="0"/>
            <a:r>
              <a:rPr lang="pt-BR" sz="4800" dirty="0"/>
              <a:t>assessorar os professores quanto à metodologia, utilização de recursos auxiliares e sistemática de avaliação;</a:t>
            </a:r>
          </a:p>
          <a:p>
            <a:pPr lvl="0"/>
            <a:r>
              <a:rPr lang="pt-BR" sz="4800" dirty="0"/>
              <a:t>prover a utilização racional dos ambientes especiais e materiais didático-pedagógicos;</a:t>
            </a:r>
          </a:p>
          <a:p>
            <a:pPr lvl="0"/>
            <a:r>
              <a:rPr lang="pt-BR" sz="4800" dirty="0"/>
              <a:t>acompanhar e avaliar, juntamente com o Núcleo de Direção , o processo contínuo de avaliação, nas diferentes atividades e Componentes Curriculares;</a:t>
            </a:r>
          </a:p>
          <a:p>
            <a:pPr lvl="0"/>
            <a:r>
              <a:rPr lang="pt-BR" sz="4800" dirty="0"/>
              <a:t>identificar, juntamente com o Corpo Docente, os casos de alunos que apresentem necessidades de atendimento diferenciado, orientando decisões que proporcionem  encaminhamentos adequados;</a:t>
            </a:r>
          </a:p>
          <a:p>
            <a:pPr lvl="0"/>
            <a:r>
              <a:rPr lang="pt-BR" sz="4800" dirty="0"/>
              <a:t>coordenar o planejamento e desenvolvimento dos processos de recuperação, adaptação pedagógica, compensação de ausências, classificação e reclassificação;</a:t>
            </a:r>
          </a:p>
          <a:p>
            <a:pPr lvl="0"/>
            <a:r>
              <a:rPr lang="pt-BR" sz="4800" dirty="0"/>
              <a:t>propor e conduzir  atividades de aperfeiçoamento e atualização de professores;</a:t>
            </a:r>
          </a:p>
          <a:p>
            <a:pPr lvl="0"/>
            <a:r>
              <a:rPr lang="pt-BR" sz="4800" dirty="0"/>
              <a:t>assessorar o Diretor da Escola nas decisões sobre o agrupamento de alunos e organização de horário de aulas;</a:t>
            </a:r>
          </a:p>
          <a:p>
            <a:pPr lvl="0"/>
            <a:r>
              <a:rPr lang="pt-BR" sz="4800" dirty="0"/>
              <a:t>orientar o Corpo Docente quanto à legislação e quanto à escrituração escolar;</a:t>
            </a:r>
          </a:p>
          <a:p>
            <a:pPr lvl="0"/>
            <a:r>
              <a:rPr lang="pt-BR" sz="4800" dirty="0"/>
              <a:t>assegurar o cumprimento integral dos Planos de Ensino, do Plano de Gestão, dos Quadros Curriculares dos Cursos e do Calendário Escolar;</a:t>
            </a:r>
          </a:p>
          <a:p>
            <a:pPr lvl="0"/>
            <a:r>
              <a:rPr lang="pt-BR" sz="4800" dirty="0"/>
              <a:t>zelar pelo fiel cumprimento do disposto neste Regimento Escolar.</a:t>
            </a:r>
          </a:p>
          <a:p>
            <a:r>
              <a:rPr lang="pt-BR" dirty="0"/>
              <a:t> </a:t>
            </a:r>
          </a:p>
          <a:p>
            <a:endParaRPr lang="pt-B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Arial" panose="020B0604020202020204" pitchFamily="34" charset="0"/>
                <a:cs typeface="Arial" panose="020B0604020202020204" pitchFamily="34" charset="0"/>
              </a:rPr>
              <a:t>Do Núcleo Administrativo</a:t>
            </a:r>
            <a:r>
              <a:rPr lang="pt-BR" dirty="0">
                <a:latin typeface="Arial" panose="020B0604020202020204" pitchFamily="34" charset="0"/>
                <a:cs typeface="Arial" panose="020B0604020202020204" pitchFamily="34" charset="0"/>
              </a:rPr>
              <a:t/>
            </a:r>
            <a:br>
              <a:rPr lang="pt-BR" dirty="0">
                <a:latin typeface="Arial" panose="020B0604020202020204" pitchFamily="34" charset="0"/>
                <a:cs typeface="Arial" panose="020B0604020202020204" pitchFamily="34" charset="0"/>
              </a:rPr>
            </a:br>
            <a:endParaRPr lang="pt-BR" dirty="0"/>
          </a:p>
        </p:txBody>
      </p:sp>
      <p:sp>
        <p:nvSpPr>
          <p:cNvPr id="3" name="Espaço Reservado para Conteúdo 2"/>
          <p:cNvSpPr>
            <a:spLocks noGrp="1"/>
          </p:cNvSpPr>
          <p:nvPr>
            <p:ph idx="1"/>
          </p:nvPr>
        </p:nvSpPr>
        <p:spPr>
          <a:xfrm>
            <a:off x="1443491" y="2015733"/>
            <a:ext cx="6571343" cy="4077563"/>
          </a:xfrm>
        </p:spPr>
        <p:txBody>
          <a:bodyPr>
            <a:normAutofit fontScale="25000" lnSpcReduction="20000"/>
          </a:bodyPr>
          <a:lstStyle/>
          <a:p>
            <a:r>
              <a:rPr lang="pt-BR" sz="4800" b="1" dirty="0">
                <a:latin typeface="Arial" panose="020B0604020202020204" pitchFamily="34" charset="0"/>
                <a:cs typeface="Arial" panose="020B0604020202020204" pitchFamily="34" charset="0"/>
              </a:rPr>
              <a:t>Art. 79</a:t>
            </a:r>
            <a:r>
              <a:rPr lang="pt-BR" sz="4800" dirty="0">
                <a:latin typeface="Arial" panose="020B0604020202020204" pitchFamily="34" charset="0"/>
                <a:cs typeface="Arial" panose="020B0604020202020204" pitchFamily="34" charset="0"/>
              </a:rPr>
              <a:t> - O Núcleo Administrativo terá a função de dar apoio ao processo educacional, auxiliando a Direção nas atividades relativas a:</a:t>
            </a:r>
          </a:p>
          <a:p>
            <a:pPr lvl="0"/>
            <a:r>
              <a:rPr lang="pt-BR" sz="4800" dirty="0">
                <a:latin typeface="Arial" panose="020B0604020202020204" pitchFamily="34" charset="0"/>
                <a:cs typeface="Arial" panose="020B0604020202020204" pitchFamily="34" charset="0"/>
              </a:rPr>
              <a:t>documentação e escrituração escolar e de pessoal; </a:t>
            </a:r>
          </a:p>
          <a:p>
            <a:pPr lvl="0"/>
            <a:r>
              <a:rPr lang="pt-BR" sz="4800" dirty="0">
                <a:latin typeface="Arial" panose="020B0604020202020204" pitchFamily="34" charset="0"/>
                <a:cs typeface="Arial" panose="020B0604020202020204" pitchFamily="34" charset="0"/>
              </a:rPr>
              <a:t>organização e atualização de arquivos; </a:t>
            </a:r>
          </a:p>
          <a:p>
            <a:pPr lvl="0"/>
            <a:r>
              <a:rPr lang="pt-BR" sz="4800" dirty="0">
                <a:latin typeface="Arial" panose="020B0604020202020204" pitchFamily="34" charset="0"/>
                <a:cs typeface="Arial" panose="020B0604020202020204" pitchFamily="34" charset="0"/>
              </a:rPr>
              <a:t>expedição, registro e controle de expedientes;</a:t>
            </a:r>
          </a:p>
          <a:p>
            <a:pPr lvl="0"/>
            <a:r>
              <a:rPr lang="pt-BR" sz="4800" dirty="0">
                <a:latin typeface="Arial" panose="020B0604020202020204" pitchFamily="34" charset="0"/>
                <a:cs typeface="Arial" panose="020B0604020202020204" pitchFamily="34" charset="0"/>
              </a:rPr>
              <a:t>registro e controle de bens patrimoniais, bem como de aquisição, conservação de materiais e de gêneros alimentícios;</a:t>
            </a:r>
          </a:p>
          <a:p>
            <a:pPr lvl="0"/>
            <a:r>
              <a:rPr lang="pt-BR" sz="4800" dirty="0">
                <a:latin typeface="Arial" panose="020B0604020202020204" pitchFamily="34" charset="0"/>
                <a:cs typeface="Arial" panose="020B0604020202020204" pitchFamily="34" charset="0"/>
              </a:rPr>
              <a:t>registro e controle de recursos financeiros.</a:t>
            </a:r>
          </a:p>
          <a:p>
            <a:r>
              <a:rPr lang="pt-BR" sz="4800" dirty="0">
                <a:latin typeface="Arial" panose="020B0604020202020204" pitchFamily="34" charset="0"/>
                <a:cs typeface="Arial" panose="020B0604020202020204" pitchFamily="34" charset="0"/>
              </a:rPr>
              <a:t> </a:t>
            </a:r>
            <a:r>
              <a:rPr lang="pt-BR" sz="4800" b="1" dirty="0">
                <a:latin typeface="Arial" panose="020B0604020202020204" pitchFamily="34" charset="0"/>
                <a:cs typeface="Arial" panose="020B0604020202020204" pitchFamily="34" charset="0"/>
              </a:rPr>
              <a:t>Art. 80</a:t>
            </a:r>
            <a:r>
              <a:rPr lang="pt-BR" sz="4800" dirty="0">
                <a:latin typeface="Arial" panose="020B0604020202020204" pitchFamily="34" charset="0"/>
                <a:cs typeface="Arial" panose="020B0604020202020204" pitchFamily="34" charset="0"/>
              </a:rPr>
              <a:t> - O Núcleo Operacional terá a função de apoiar o conjunto de ações complementares de natureza administrativa e curricular, relativas às atividades de:</a:t>
            </a:r>
          </a:p>
          <a:p>
            <a:pPr lvl="0"/>
            <a:r>
              <a:rPr lang="pt-BR" sz="4800" dirty="0">
                <a:latin typeface="Arial" panose="020B0604020202020204" pitchFamily="34" charset="0"/>
                <a:cs typeface="Arial" panose="020B0604020202020204" pitchFamily="34" charset="0"/>
              </a:rPr>
              <a:t>zeladoria, vigilância , atendimento a alunos e professores;</a:t>
            </a:r>
          </a:p>
          <a:p>
            <a:pPr lvl="0"/>
            <a:r>
              <a:rPr lang="pt-BR" sz="4800" dirty="0">
                <a:latin typeface="Arial" panose="020B0604020202020204" pitchFamily="34" charset="0"/>
                <a:cs typeface="Arial" panose="020B0604020202020204" pitchFamily="34" charset="0"/>
              </a:rPr>
              <a:t>limpeza, manutenção e conservação da área interna e externa do prédio escolar;</a:t>
            </a:r>
          </a:p>
          <a:p>
            <a:pPr lvl="0"/>
            <a:r>
              <a:rPr lang="pt-BR" sz="4800" dirty="0">
                <a:latin typeface="Arial" panose="020B0604020202020204" pitchFamily="34" charset="0"/>
                <a:cs typeface="Arial" panose="020B0604020202020204" pitchFamily="34" charset="0"/>
              </a:rPr>
              <a:t>controle, manutenção e conservação de mobiliários, equipamentos  e</a:t>
            </a:r>
            <a:r>
              <a:rPr lang="pt-BR" sz="4800" b="1" dirty="0">
                <a:latin typeface="Arial" panose="020B0604020202020204" pitchFamily="34" charset="0"/>
                <a:cs typeface="Arial" panose="020B0604020202020204" pitchFamily="34" charset="0"/>
              </a:rPr>
              <a:t> </a:t>
            </a:r>
            <a:r>
              <a:rPr lang="pt-BR" sz="4800" dirty="0">
                <a:latin typeface="Arial" panose="020B0604020202020204" pitchFamily="34" charset="0"/>
                <a:cs typeface="Arial" panose="020B0604020202020204" pitchFamily="34" charset="0"/>
              </a:rPr>
              <a:t>materiais didático-pedagógicos;</a:t>
            </a:r>
          </a:p>
          <a:p>
            <a:pPr lvl="0"/>
            <a:r>
              <a:rPr lang="pt-BR" sz="4800" dirty="0">
                <a:latin typeface="Arial" panose="020B0604020202020204" pitchFamily="34" charset="0"/>
                <a:cs typeface="Arial" panose="020B0604020202020204" pitchFamily="34" charset="0"/>
              </a:rPr>
              <a:t>controle, manutenção, conservação e preparo da merenda escolar.</a:t>
            </a:r>
          </a:p>
          <a:p>
            <a:r>
              <a:rPr lang="pt-BR" sz="4800" dirty="0">
                <a:latin typeface="Arial" panose="020B0604020202020204" pitchFamily="34" charset="0"/>
                <a:cs typeface="Arial" panose="020B0604020202020204" pitchFamily="34" charset="0"/>
              </a:rPr>
              <a:t> </a:t>
            </a:r>
          </a:p>
          <a:p>
            <a:endParaRPr lang="pt-B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8923" y="188640"/>
            <a:ext cx="8229600" cy="1143000"/>
          </a:xfrm>
        </p:spPr>
        <p:txBody>
          <a:bodyPr>
            <a:normAutofit fontScale="90000"/>
          </a:bodyPr>
          <a:lstStyle/>
          <a:p>
            <a:pPr algn="ctr"/>
            <a:r>
              <a:rPr lang="pt-BR" sz="1600" b="1" dirty="0"/>
              <a:t/>
            </a:r>
            <a:br>
              <a:rPr lang="pt-BR" sz="1600" b="1" dirty="0"/>
            </a:br>
            <a:r>
              <a:rPr lang="pt-BR" sz="2700" b="1" dirty="0"/>
              <a:t>Capítulo VI</a:t>
            </a:r>
            <a:br>
              <a:rPr lang="pt-BR" sz="2700" b="1" dirty="0"/>
            </a:br>
            <a:r>
              <a:rPr lang="pt-BR" sz="2700" b="1" dirty="0"/>
              <a:t>Do Corpo Docente</a:t>
            </a:r>
            <a:r>
              <a:rPr lang="pt-BR" dirty="0"/>
              <a:t/>
            </a:r>
            <a:br>
              <a:rPr lang="pt-BR" dirty="0"/>
            </a:br>
            <a:endParaRPr lang="pt-BR" dirty="0"/>
          </a:p>
        </p:txBody>
      </p:sp>
      <p:sp>
        <p:nvSpPr>
          <p:cNvPr id="3" name="Espaço Reservado para Conteúdo 2"/>
          <p:cNvSpPr>
            <a:spLocks noGrp="1"/>
          </p:cNvSpPr>
          <p:nvPr>
            <p:ph idx="1"/>
          </p:nvPr>
        </p:nvSpPr>
        <p:spPr>
          <a:xfrm>
            <a:off x="457200" y="1844824"/>
            <a:ext cx="8229600" cy="4281339"/>
          </a:xfrm>
        </p:spPr>
        <p:txBody>
          <a:bodyPr>
            <a:normAutofit fontScale="25000" lnSpcReduction="20000"/>
          </a:bodyPr>
          <a:lstStyle/>
          <a:p>
            <a:pPr marL="0" indent="0">
              <a:buNone/>
            </a:pPr>
            <a:r>
              <a:rPr lang="pt-BR" b="1" dirty="0"/>
              <a:t> </a:t>
            </a:r>
            <a:endParaRPr lang="pt-BR" sz="4800" dirty="0"/>
          </a:p>
          <a:p>
            <a:r>
              <a:rPr lang="pt-BR" sz="4800" b="1" dirty="0"/>
              <a:t>Art. 81 </a:t>
            </a:r>
            <a:r>
              <a:rPr lang="pt-BR" sz="4800" dirty="0"/>
              <a:t>- Integram o Corpo Docente todos os professores da Escola, que exercerão suas funções, incumbindo-se de:</a:t>
            </a:r>
          </a:p>
          <a:p>
            <a:pPr lvl="0"/>
            <a:r>
              <a:rPr lang="pt-BR" sz="4800" dirty="0"/>
              <a:t>participar da elaboração e consolidação da Proposta Pedagógica da Escola, do Plano de Gestão e dos Planos de Cursos; </a:t>
            </a:r>
          </a:p>
          <a:p>
            <a:pPr lvl="0"/>
            <a:r>
              <a:rPr lang="pt-BR" sz="4800" dirty="0"/>
              <a:t>elaborar e cumprir o Plano de Ensino;</a:t>
            </a:r>
          </a:p>
          <a:p>
            <a:pPr lvl="0"/>
            <a:r>
              <a:rPr lang="pt-BR" sz="4800" dirty="0"/>
              <a:t>ministrar as aulas zelando pela aprendizagem dos alunos;</a:t>
            </a:r>
          </a:p>
          <a:p>
            <a:pPr lvl="0"/>
            <a:r>
              <a:rPr lang="pt-BR" sz="4800" dirty="0"/>
              <a:t>estabelecer estratégias de recuperação para os alunos de menor rendimento;</a:t>
            </a:r>
          </a:p>
          <a:p>
            <a:pPr lvl="0"/>
            <a:r>
              <a:rPr lang="pt-BR" sz="4800" dirty="0"/>
              <a:t>cumprir os dias letivos e carga horária de efetivo trabalho escolar; </a:t>
            </a:r>
          </a:p>
          <a:p>
            <a:pPr lvl="0"/>
            <a:r>
              <a:rPr lang="pt-BR" sz="4800" dirty="0"/>
              <a:t>participar integralmente dos períodos dedicados ao planejamento, à avaliação, as reuniões  e ao desenvolvimento profissional;</a:t>
            </a:r>
          </a:p>
          <a:p>
            <a:pPr lvl="0"/>
            <a:r>
              <a:rPr lang="pt-BR" sz="4800" dirty="0"/>
              <a:t>colaborar com as atividades de articulação da Escola com a comunidade;</a:t>
            </a:r>
          </a:p>
          <a:p>
            <a:pPr lvl="0"/>
            <a:r>
              <a:rPr lang="pt-BR" sz="4800" dirty="0"/>
              <a:t>desenvolver o processo de adaptação pedagógica, classificação, reclassificação e compensação de ausência em função dos alunos que deles necessitarem;</a:t>
            </a:r>
          </a:p>
          <a:p>
            <a:pPr lvl="0"/>
            <a:r>
              <a:rPr lang="pt-BR" sz="4800" dirty="0"/>
              <a:t>participar das reuniões Pedagógicas, Hora de Trabalho Pedagógico Coletivo, Conselho de Escola , A. P. M. e de Pais e Mestres;</a:t>
            </a:r>
          </a:p>
          <a:p>
            <a:pPr lvl="0"/>
            <a:r>
              <a:rPr lang="pt-BR" sz="4800" dirty="0"/>
              <a:t>responsabilizar-se pela utilização e conservação de equipamentos, instrumentais e recursos em uso no laboratório, biblioteca e demais ambientes especiais, nos horários de  suas aulas;</a:t>
            </a:r>
          </a:p>
          <a:p>
            <a:pPr lvl="0"/>
            <a:r>
              <a:rPr lang="pt-BR" sz="4800" dirty="0"/>
              <a:t>colaborar na formação moral, social e cívica dos alunos, dando-lhes exemplo de civismo, urbanidade e cumprimento do dever;</a:t>
            </a:r>
          </a:p>
          <a:p>
            <a:pPr lvl="0"/>
            <a:r>
              <a:rPr lang="pt-BR" sz="4800" dirty="0"/>
              <a:t>zelar pela disciplina da classe e demais recintos da Escola;</a:t>
            </a:r>
          </a:p>
          <a:p>
            <a:pPr lvl="0"/>
            <a:r>
              <a:rPr lang="pt-BR" sz="4800" dirty="0"/>
              <a:t>atender às convocações do Diretor  para as atividades da Escola;</a:t>
            </a:r>
          </a:p>
          <a:p>
            <a:pPr lvl="0"/>
            <a:r>
              <a:rPr lang="pt-BR" sz="4800" dirty="0"/>
              <a:t>  discutir com os alunos e com os pais ou responsáveis sobre o desenvolvimento do  processo educativo;</a:t>
            </a:r>
          </a:p>
          <a:p>
            <a:pPr lvl="0"/>
            <a:r>
              <a:rPr lang="pt-BR" sz="4800" dirty="0"/>
              <a:t>informar, aos pais e aos alunos, sobre as formas e procedimentos adotados no processo de avaliação escolar;</a:t>
            </a:r>
          </a:p>
          <a:p>
            <a:pPr lvl="0"/>
            <a:r>
              <a:rPr lang="pt-BR" sz="4800" dirty="0"/>
              <a:t>informar aos pais/responsáveis sobre a frequência e o rendimento escolar dos alunos;</a:t>
            </a:r>
          </a:p>
          <a:p>
            <a:pPr lvl="0"/>
            <a:r>
              <a:rPr lang="pt-BR" sz="4800" dirty="0"/>
              <a:t> identificar, em conjunto com o Professor Coordenador, casos de alunos que apresentem necessidades de atendimento diferenciado;</a:t>
            </a:r>
          </a:p>
          <a:p>
            <a:pPr lvl="0"/>
            <a:r>
              <a:rPr lang="pt-BR" sz="4800" dirty="0"/>
              <a:t>manter atualizados os diários de classe e registrar continuamente as ações pedagógicas, tendo em vista a avaliação contínua do processo educativo;</a:t>
            </a:r>
          </a:p>
          <a:p>
            <a:pPr lvl="0"/>
            <a:r>
              <a:rPr lang="pt-BR" sz="4800" dirty="0"/>
              <a:t>comunicar ao Diretor de Escola os casos de  suspeita ou constatação de doenças </a:t>
            </a:r>
            <a:r>
              <a:rPr lang="pt-BR" sz="4800" dirty="0" err="1"/>
              <a:t>infecto-contagiosas</a:t>
            </a:r>
            <a:r>
              <a:rPr lang="pt-BR" sz="4800" dirty="0"/>
              <a:t>;</a:t>
            </a:r>
          </a:p>
          <a:p>
            <a:pPr lvl="0"/>
            <a:r>
              <a:rPr lang="pt-BR" sz="4800" dirty="0"/>
              <a:t>propor, discutir, apreciar e coordenar projetos para sua ação pedagógica;</a:t>
            </a:r>
          </a:p>
          <a:p>
            <a:pPr lvl="0"/>
            <a:r>
              <a:rPr lang="pt-BR" sz="4800" dirty="0"/>
              <a:t>buscar, numa perspectiva de formação permanente, o aprimoramento de seu desempenho profissional e ampliação de seu conhecimento, podendo propor e/ou coordenar ações ou grupo para capacitação, observada a legislação vigente;</a:t>
            </a:r>
          </a:p>
          <a:p>
            <a:pPr lvl="0"/>
            <a:r>
              <a:rPr lang="pt-BR" sz="4800" dirty="0"/>
              <a:t>participar das reuniões de Conselho de Classe :</a:t>
            </a:r>
          </a:p>
          <a:p>
            <a:pPr lvl="0"/>
            <a:r>
              <a:rPr lang="pt-BR" sz="4800" dirty="0"/>
              <a:t>apresentando registros referentes às ações pedagógicas e vida escolar dos </a:t>
            </a:r>
            <a:r>
              <a:rPr lang="pt-BR" sz="4800" dirty="0" err="1"/>
              <a:t>educandos</a:t>
            </a:r>
            <a:r>
              <a:rPr lang="pt-BR" sz="4800" dirty="0"/>
              <a:t>, visando ao processo educativo;</a:t>
            </a:r>
          </a:p>
          <a:p>
            <a:pPr lvl="0"/>
            <a:r>
              <a:rPr lang="pt-BR" sz="4800" dirty="0"/>
              <a:t>analisando coletivamente as causas de aproveitamento insatisfatório e propondo medidas para superá-las;</a:t>
            </a:r>
          </a:p>
          <a:p>
            <a:pPr lvl="0"/>
            <a:r>
              <a:rPr lang="pt-BR" sz="4800" dirty="0"/>
              <a:t>atribuindo nota aos alunos, a partir da discussão e análise com o coletivo dos professores e dos dados da avaliação;</a:t>
            </a:r>
          </a:p>
          <a:p>
            <a:pPr lvl="0"/>
            <a:r>
              <a:rPr lang="pt-BR" sz="4800" dirty="0"/>
              <a:t>encaminhando à Secretaria da Escola as notas das avaliações, bimestrais e anual e os dados de apuração de assiduidade, referentes ao aluno de sua classe, conforme especificação e prazos fixados pelo cronograma escolar.</a:t>
            </a:r>
          </a:p>
          <a:p>
            <a:endParaRPr lang="pt-B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1800" b="1" dirty="0"/>
              <a:t/>
            </a:r>
            <a:br>
              <a:rPr lang="pt-BR" sz="1800" b="1" dirty="0"/>
            </a:br>
            <a:r>
              <a:rPr lang="pt-BR" b="1" dirty="0"/>
              <a:t>Capítulo VI</a:t>
            </a:r>
            <a:br>
              <a:rPr lang="pt-BR" b="1" dirty="0"/>
            </a:br>
            <a:r>
              <a:rPr lang="pt-BR" b="1" dirty="0"/>
              <a:t>Do Corpo Docente</a:t>
            </a:r>
            <a:endParaRPr lang="pt-BR" dirty="0"/>
          </a:p>
        </p:txBody>
      </p:sp>
      <p:sp>
        <p:nvSpPr>
          <p:cNvPr id="3" name="Espaço Reservado para Conteúdo 2"/>
          <p:cNvSpPr>
            <a:spLocks noGrp="1"/>
          </p:cNvSpPr>
          <p:nvPr>
            <p:ph idx="1"/>
          </p:nvPr>
        </p:nvSpPr>
        <p:spPr>
          <a:xfrm>
            <a:off x="1443491" y="2015733"/>
            <a:ext cx="6571343" cy="4581619"/>
          </a:xfrm>
        </p:spPr>
        <p:txBody>
          <a:bodyPr>
            <a:normAutofit fontScale="25000" lnSpcReduction="20000"/>
          </a:bodyPr>
          <a:lstStyle/>
          <a:p>
            <a:pPr lvl="0"/>
            <a:r>
              <a:rPr lang="pt-BR" sz="4800" dirty="0">
                <a:latin typeface="Arial" panose="020B0604020202020204" pitchFamily="34" charset="0"/>
                <a:cs typeface="Arial" panose="020B0604020202020204" pitchFamily="34" charset="0"/>
              </a:rPr>
              <a:t>zelar pela disciplina da classe e demais recintos da Escola;</a:t>
            </a:r>
          </a:p>
          <a:p>
            <a:pPr lvl="0"/>
            <a:r>
              <a:rPr lang="pt-BR" sz="4800" dirty="0">
                <a:latin typeface="Arial" panose="020B0604020202020204" pitchFamily="34" charset="0"/>
                <a:cs typeface="Arial" panose="020B0604020202020204" pitchFamily="34" charset="0"/>
              </a:rPr>
              <a:t>atender às convocações do Diretor  para as atividades da Escola;</a:t>
            </a:r>
          </a:p>
          <a:p>
            <a:pPr lvl="0"/>
            <a:r>
              <a:rPr lang="pt-BR" sz="4800" dirty="0">
                <a:latin typeface="Arial" panose="020B0604020202020204" pitchFamily="34" charset="0"/>
                <a:cs typeface="Arial" panose="020B0604020202020204" pitchFamily="34" charset="0"/>
              </a:rPr>
              <a:t>  discutir com os alunos e com os pais ou responsáveis sobre o desenvolvimento do  processo educativo;</a:t>
            </a:r>
          </a:p>
          <a:p>
            <a:pPr lvl="0"/>
            <a:r>
              <a:rPr lang="pt-BR" sz="4800" dirty="0">
                <a:latin typeface="Arial" panose="020B0604020202020204" pitchFamily="34" charset="0"/>
                <a:cs typeface="Arial" panose="020B0604020202020204" pitchFamily="34" charset="0"/>
              </a:rPr>
              <a:t>informar, aos pais e aos alunos, sobre as formas e procedimentos adotados no processo de avaliação escolar;</a:t>
            </a:r>
          </a:p>
          <a:p>
            <a:pPr lvl="0"/>
            <a:r>
              <a:rPr lang="pt-BR" sz="4800" dirty="0">
                <a:latin typeface="Arial" panose="020B0604020202020204" pitchFamily="34" charset="0"/>
                <a:cs typeface="Arial" panose="020B0604020202020204" pitchFamily="34" charset="0"/>
              </a:rPr>
              <a:t>informar aos pais/responsáveis sobre a frequência e o rendimento escolar dos alunos;</a:t>
            </a:r>
          </a:p>
          <a:p>
            <a:pPr lvl="0"/>
            <a:r>
              <a:rPr lang="pt-BR" sz="4800" dirty="0">
                <a:latin typeface="Arial" panose="020B0604020202020204" pitchFamily="34" charset="0"/>
                <a:cs typeface="Arial" panose="020B0604020202020204" pitchFamily="34" charset="0"/>
              </a:rPr>
              <a:t> identificar, em conjunto com o Professor Coordenador, casos de alunos que apresentem necessidades de atendimento diferenciado;</a:t>
            </a:r>
          </a:p>
          <a:p>
            <a:pPr lvl="0"/>
            <a:r>
              <a:rPr lang="pt-BR" sz="4800" dirty="0">
                <a:latin typeface="Arial" panose="020B0604020202020204" pitchFamily="34" charset="0"/>
                <a:cs typeface="Arial" panose="020B0604020202020204" pitchFamily="34" charset="0"/>
              </a:rPr>
              <a:t>manter atualizados os diários de classe e registrar continuamente as ações pedagógicas, tendo em vista a avaliação contínua do processo educativo;</a:t>
            </a:r>
          </a:p>
          <a:p>
            <a:pPr lvl="0"/>
            <a:r>
              <a:rPr lang="pt-BR" sz="4800" dirty="0">
                <a:latin typeface="Arial" panose="020B0604020202020204" pitchFamily="34" charset="0"/>
                <a:cs typeface="Arial" panose="020B0604020202020204" pitchFamily="34" charset="0"/>
              </a:rPr>
              <a:t>comunicar ao Diretor de Escola os casos de  suspeita ou constatação de doenças </a:t>
            </a:r>
            <a:r>
              <a:rPr lang="pt-BR" sz="4800" dirty="0" err="1">
                <a:latin typeface="Arial" panose="020B0604020202020204" pitchFamily="34" charset="0"/>
                <a:cs typeface="Arial" panose="020B0604020202020204" pitchFamily="34" charset="0"/>
              </a:rPr>
              <a:t>infecto-contagiosas</a:t>
            </a:r>
            <a:r>
              <a:rPr lang="pt-BR" sz="4800" dirty="0">
                <a:latin typeface="Arial" panose="020B0604020202020204" pitchFamily="34" charset="0"/>
                <a:cs typeface="Arial" panose="020B0604020202020204" pitchFamily="34" charset="0"/>
              </a:rPr>
              <a:t>;</a:t>
            </a:r>
          </a:p>
          <a:p>
            <a:pPr lvl="0"/>
            <a:r>
              <a:rPr lang="pt-BR" sz="4800" dirty="0">
                <a:latin typeface="Arial" panose="020B0604020202020204" pitchFamily="34" charset="0"/>
                <a:cs typeface="Arial" panose="020B0604020202020204" pitchFamily="34" charset="0"/>
              </a:rPr>
              <a:t>propor, discutir, apreciar e coordenar projetos para sua ação pedagógica;</a:t>
            </a:r>
          </a:p>
          <a:p>
            <a:pPr lvl="0"/>
            <a:r>
              <a:rPr lang="pt-BR" sz="4800" dirty="0">
                <a:latin typeface="Arial" panose="020B0604020202020204" pitchFamily="34" charset="0"/>
                <a:cs typeface="Arial" panose="020B0604020202020204" pitchFamily="34" charset="0"/>
              </a:rPr>
              <a:t>buscar, numa perspectiva de formação permanente, o aprimoramento de seu desempenho profissional e ampliação de seu conhecimento, podendo propor e/ou coordenar ações ou grupo para capacitação, observada a legislação vigente;</a:t>
            </a:r>
          </a:p>
          <a:p>
            <a:pPr lvl="0"/>
            <a:r>
              <a:rPr lang="pt-BR" sz="4800" dirty="0">
                <a:latin typeface="Arial" panose="020B0604020202020204" pitchFamily="34" charset="0"/>
                <a:cs typeface="Arial" panose="020B0604020202020204" pitchFamily="34" charset="0"/>
              </a:rPr>
              <a:t>participar das reuniões de Conselho de Classe :</a:t>
            </a:r>
          </a:p>
          <a:p>
            <a:pPr lvl="0"/>
            <a:r>
              <a:rPr lang="pt-BR" sz="4800" dirty="0">
                <a:latin typeface="Arial" panose="020B0604020202020204" pitchFamily="34" charset="0"/>
                <a:cs typeface="Arial" panose="020B0604020202020204" pitchFamily="34" charset="0"/>
              </a:rPr>
              <a:t>apresentando registros referentes às ações pedagógicas e vida escolar dos educandos, visando ao processo educativo;</a:t>
            </a:r>
          </a:p>
          <a:p>
            <a:pPr lvl="0"/>
            <a:r>
              <a:rPr lang="pt-BR" sz="4800" dirty="0">
                <a:latin typeface="Arial" panose="020B0604020202020204" pitchFamily="34" charset="0"/>
                <a:cs typeface="Arial" panose="020B0604020202020204" pitchFamily="34" charset="0"/>
              </a:rPr>
              <a:t>analisando coletivamente as causas de aproveitamento insatisfatório e propondo medidas para superá-las;</a:t>
            </a:r>
          </a:p>
          <a:p>
            <a:pPr lvl="0"/>
            <a:r>
              <a:rPr lang="pt-BR" sz="4800" dirty="0">
                <a:latin typeface="Arial" panose="020B0604020202020204" pitchFamily="34" charset="0"/>
                <a:cs typeface="Arial" panose="020B0604020202020204" pitchFamily="34" charset="0"/>
              </a:rPr>
              <a:t>atribuindo nota aos alunos, a partir da discussão e análise com o coletivo dos professores e dos dados da avaliação;</a:t>
            </a:r>
          </a:p>
          <a:p>
            <a:pPr lvl="0"/>
            <a:r>
              <a:rPr lang="pt-BR" sz="4800" dirty="0">
                <a:latin typeface="Arial" panose="020B0604020202020204" pitchFamily="34" charset="0"/>
                <a:cs typeface="Arial" panose="020B0604020202020204" pitchFamily="34" charset="0"/>
              </a:rPr>
              <a:t>encaminhando à Secretaria da Escola as notas das avaliações, bimestrais e anual e os dados de apuração de assiduidade, referentes ao aluno de sua classe, conforme especificação e prazos fixados pelo cronograma escolar.</a:t>
            </a:r>
          </a:p>
          <a:p>
            <a:endParaRPr lang="pt-BR" dirty="0"/>
          </a:p>
        </p:txBody>
      </p:sp>
    </p:spTree>
    <p:extLst>
      <p:ext uri="{BB962C8B-B14F-4D97-AF65-F5344CB8AC3E}">
        <p14:creationId xmlns:p14="http://schemas.microsoft.com/office/powerpoint/2010/main" xmlns="" val="1505926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Capítulo VI</a:t>
            </a:r>
            <a:br>
              <a:rPr lang="pt-BR" b="1" dirty="0"/>
            </a:br>
            <a:r>
              <a:rPr lang="pt-BR" b="1" dirty="0"/>
              <a:t>Do Corpo Docente</a:t>
            </a:r>
            <a:endParaRPr lang="pt-BR" dirty="0"/>
          </a:p>
        </p:txBody>
      </p:sp>
      <p:sp>
        <p:nvSpPr>
          <p:cNvPr id="3" name="Espaço Reservado para Conteúdo 2"/>
          <p:cNvSpPr>
            <a:spLocks noGrp="1"/>
          </p:cNvSpPr>
          <p:nvPr>
            <p:ph idx="1"/>
          </p:nvPr>
        </p:nvSpPr>
        <p:spPr/>
        <p:txBody>
          <a:bodyPr>
            <a:normAutofit fontScale="85000" lnSpcReduction="10000"/>
          </a:bodyPr>
          <a:lstStyle/>
          <a:p>
            <a:pPr lvl="0"/>
            <a:r>
              <a:rPr lang="pt-BR" dirty="0">
                <a:latin typeface="Arial" panose="020B0604020202020204" pitchFamily="34" charset="0"/>
                <a:cs typeface="Arial" panose="020B0604020202020204" pitchFamily="34" charset="0"/>
              </a:rPr>
              <a:t>apresentando registros referentes às ações pedagógicas e vida escolar dos educandos, visando ao processo educativo;</a:t>
            </a:r>
          </a:p>
          <a:p>
            <a:pPr lvl="0"/>
            <a:r>
              <a:rPr lang="pt-BR" dirty="0">
                <a:latin typeface="Arial" panose="020B0604020202020204" pitchFamily="34" charset="0"/>
                <a:cs typeface="Arial" panose="020B0604020202020204" pitchFamily="34" charset="0"/>
              </a:rPr>
              <a:t>analisando coletivamente as causas de aproveitamento insatisfatório e propondo medidas para superá-las;</a:t>
            </a:r>
          </a:p>
          <a:p>
            <a:pPr lvl="0"/>
            <a:r>
              <a:rPr lang="pt-BR" dirty="0">
                <a:latin typeface="Arial" panose="020B0604020202020204" pitchFamily="34" charset="0"/>
                <a:cs typeface="Arial" panose="020B0604020202020204" pitchFamily="34" charset="0"/>
              </a:rPr>
              <a:t>atribuindo nota aos alunos, a partir da discussão e análise com o coletivo dos professores e dos dados da avaliação;</a:t>
            </a:r>
          </a:p>
          <a:p>
            <a:pPr lvl="0"/>
            <a:r>
              <a:rPr lang="pt-BR" dirty="0">
                <a:latin typeface="Arial" panose="020B0604020202020204" pitchFamily="34" charset="0"/>
                <a:cs typeface="Arial" panose="020B0604020202020204" pitchFamily="34" charset="0"/>
              </a:rPr>
              <a:t>encaminhando à Secretaria da Escola as notas das avaliações, bimestrais e anual e os dados de apuração de assiduidade, referentes ao aluno de sua classe, conforme especificação e prazos fixados pelo cronograma escolar.</a:t>
            </a:r>
          </a:p>
          <a:p>
            <a:endParaRPr lang="pt-BR" dirty="0"/>
          </a:p>
        </p:txBody>
      </p:sp>
    </p:spTree>
    <p:extLst>
      <p:ext uri="{BB962C8B-B14F-4D97-AF65-F5344CB8AC3E}">
        <p14:creationId xmlns:p14="http://schemas.microsoft.com/office/powerpoint/2010/main" xmlns="" val="2432873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332656"/>
            <a:ext cx="6571343" cy="1521099"/>
          </a:xfrm>
        </p:spPr>
        <p:txBody>
          <a:bodyPr>
            <a:normAutofit fontScale="90000"/>
          </a:bodyPr>
          <a:lstStyle/>
          <a:p>
            <a:r>
              <a:rPr lang="pt-BR" sz="3100" b="1" dirty="0"/>
              <a:t>Capítulo IV</a:t>
            </a:r>
            <a:br>
              <a:rPr lang="pt-BR" sz="3100" b="1" dirty="0"/>
            </a:br>
            <a:r>
              <a:rPr lang="pt-BR" sz="3100" b="1" dirty="0"/>
              <a:t>Da Organização e Funcionamento da Escola</a:t>
            </a:r>
            <a:r>
              <a:rPr lang="pt-BR" dirty="0"/>
              <a:t/>
            </a:r>
            <a:br>
              <a:rPr lang="pt-BR" dirty="0"/>
            </a:br>
            <a:r>
              <a:rPr lang="pt-BR" b="1" dirty="0"/>
              <a:t> </a:t>
            </a:r>
            <a:r>
              <a:rPr lang="pt-BR" dirty="0"/>
              <a:t/>
            </a:r>
            <a:br>
              <a:rPr lang="pt-BR" dirty="0"/>
            </a:br>
            <a:endParaRPr lang="pt-BR" dirty="0"/>
          </a:p>
        </p:txBody>
      </p:sp>
      <p:sp>
        <p:nvSpPr>
          <p:cNvPr id="3" name="Espaço Reservado para Conteúdo 2"/>
          <p:cNvSpPr>
            <a:spLocks noGrp="1"/>
          </p:cNvSpPr>
          <p:nvPr>
            <p:ph idx="1"/>
          </p:nvPr>
        </p:nvSpPr>
        <p:spPr>
          <a:xfrm>
            <a:off x="1443491" y="1853755"/>
            <a:ext cx="6571343" cy="3612591"/>
          </a:xfrm>
        </p:spPr>
        <p:txBody>
          <a:bodyPr>
            <a:normAutofit fontScale="25000" lnSpcReduction="20000"/>
          </a:bodyPr>
          <a:lstStyle/>
          <a:p>
            <a:r>
              <a:rPr lang="pt-BR" sz="4800" b="1" dirty="0"/>
              <a:t>Seção I</a:t>
            </a:r>
            <a:endParaRPr lang="pt-BR" sz="4800" dirty="0"/>
          </a:p>
          <a:p>
            <a:r>
              <a:rPr lang="pt-BR" sz="4800" b="1" dirty="0"/>
              <a:t>Da Organização</a:t>
            </a:r>
            <a:endParaRPr lang="pt-BR" sz="4800" dirty="0"/>
          </a:p>
          <a:p>
            <a:r>
              <a:rPr lang="pt-BR" sz="4800" b="1" dirty="0"/>
              <a:t> </a:t>
            </a:r>
            <a:endParaRPr lang="pt-BR" sz="4800" dirty="0"/>
          </a:p>
          <a:p>
            <a:r>
              <a:rPr lang="pt-BR" sz="4800" b="1" dirty="0"/>
              <a:t>Art. 9º</a:t>
            </a:r>
            <a:r>
              <a:rPr lang="pt-BR" sz="4800" dirty="0"/>
              <a:t> - A Escola estará organizada para atender às necessidades sócio- educacionais e de aprendizagem dos alunos em prédio e salas com mobiliários, equipamentos e material didático-pedagógico adequados às diferentes faixas etárias, níveis de ensino e cursos ministrados.</a:t>
            </a:r>
          </a:p>
          <a:p>
            <a:r>
              <a:rPr lang="pt-BR" sz="4800" b="1" dirty="0"/>
              <a:t>§ 1º</a:t>
            </a:r>
            <a:r>
              <a:rPr lang="pt-BR" sz="4800" dirty="0"/>
              <a:t> – A Escola funcionará, em dois turnos diurnos e um noturno.</a:t>
            </a:r>
          </a:p>
          <a:p>
            <a:r>
              <a:rPr lang="pt-BR" sz="4800" b="1" dirty="0"/>
              <a:t>§ 2º</a:t>
            </a:r>
            <a:r>
              <a:rPr lang="pt-BR" sz="4800" dirty="0"/>
              <a:t> - Os cursos que funcionarão no período noturno poderão ter organização adequada às condições dos alunos.</a:t>
            </a:r>
          </a:p>
          <a:p>
            <a:r>
              <a:rPr lang="pt-BR" sz="4800" b="1" dirty="0"/>
              <a:t>Seção II</a:t>
            </a:r>
            <a:endParaRPr lang="pt-BR" sz="4800" dirty="0"/>
          </a:p>
          <a:p>
            <a:r>
              <a:rPr lang="pt-BR" sz="4800" b="1" dirty="0"/>
              <a:t>Do Funcionamento</a:t>
            </a:r>
            <a:endParaRPr lang="pt-BR" sz="4800" dirty="0"/>
          </a:p>
          <a:p>
            <a:r>
              <a:rPr lang="pt-BR" sz="4800" dirty="0"/>
              <a:t> </a:t>
            </a:r>
          </a:p>
          <a:p>
            <a:r>
              <a:rPr lang="pt-BR" sz="4800" b="1" dirty="0"/>
              <a:t>Art.10 - </a:t>
            </a:r>
            <a:r>
              <a:rPr lang="pt-BR" sz="4800" dirty="0"/>
              <a:t>A Escola manterá a(s) seguinte(s) modalidade(s) de ensino</a:t>
            </a:r>
          </a:p>
          <a:p>
            <a:endParaRPr lang="pt-B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1600" b="1" dirty="0"/>
              <a:t>Capítulo VII</a:t>
            </a:r>
            <a:r>
              <a:rPr lang="pt-BR" sz="1600" dirty="0"/>
              <a:t/>
            </a:r>
            <a:br>
              <a:rPr lang="pt-BR" sz="1600" dirty="0"/>
            </a:br>
            <a:r>
              <a:rPr lang="pt-BR" sz="1600" b="1" dirty="0"/>
              <a:t>Do Corpo Discente</a:t>
            </a:r>
            <a:r>
              <a:rPr lang="pt-BR" dirty="0"/>
              <a:t/>
            </a:r>
            <a:br>
              <a:rPr lang="pt-BR" dirty="0"/>
            </a:br>
            <a:endParaRPr lang="pt-BR" dirty="0"/>
          </a:p>
        </p:txBody>
      </p:sp>
      <p:sp>
        <p:nvSpPr>
          <p:cNvPr id="3" name="Espaço Reservado para Conteúdo 2"/>
          <p:cNvSpPr>
            <a:spLocks noGrp="1"/>
          </p:cNvSpPr>
          <p:nvPr>
            <p:ph idx="1"/>
          </p:nvPr>
        </p:nvSpPr>
        <p:spPr/>
        <p:txBody>
          <a:bodyPr>
            <a:normAutofit fontScale="92500" lnSpcReduction="10000"/>
          </a:bodyPr>
          <a:lstStyle/>
          <a:p>
            <a:r>
              <a:rPr lang="pt-BR" b="1" dirty="0"/>
              <a:t>Art. 82 </a:t>
            </a:r>
            <a:r>
              <a:rPr lang="pt-BR" dirty="0"/>
              <a:t>- Integram o Corpo Discente todos os alunos da Escola a quem se garantirá o livre acesso às informações necessárias a sua educação, ao seu desenvolvimento como pessoa, ao seu preparo para o exercício da cidadania e para o mundo do trabalho.</a:t>
            </a:r>
          </a:p>
          <a:p>
            <a:r>
              <a:rPr lang="pt-BR" b="1" dirty="0"/>
              <a:t>Parágrafo único – </a:t>
            </a:r>
            <a:r>
              <a:rPr lang="pt-BR" dirty="0"/>
              <a:t>O Corpo Discente elegerá seus representantes no Conselho de Escola, no Conselho de Classe , na Associação de Pais e Mestres e no Grêmio Estudantil.</a:t>
            </a:r>
            <a:r>
              <a:rPr lang="pt-BR" b="1" dirty="0"/>
              <a:t> </a:t>
            </a:r>
            <a:endParaRPr lang="pt-BR" dirty="0"/>
          </a:p>
          <a:p>
            <a:r>
              <a:rPr lang="pt-BR" b="1" dirty="0"/>
              <a:t> </a:t>
            </a:r>
            <a:endParaRPr lang="pt-BR" dirty="0"/>
          </a:p>
          <a:p>
            <a:endParaRPr lang="pt-B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1600" b="1" dirty="0"/>
              <a:t>TÍTULO VI</a:t>
            </a:r>
            <a:r>
              <a:rPr lang="pt-BR" sz="1600" dirty="0"/>
              <a:t/>
            </a:r>
            <a:br>
              <a:rPr lang="pt-BR" sz="1600" dirty="0"/>
            </a:br>
            <a:r>
              <a:rPr lang="pt-BR" sz="1600" b="1" dirty="0"/>
              <a:t>DA ORGANIZAÇÃO DA VIDA ESCOLAR</a:t>
            </a:r>
            <a:r>
              <a:rPr lang="pt-BR" dirty="0"/>
              <a:t/>
            </a:r>
            <a:br>
              <a:rPr lang="pt-BR" dirty="0"/>
            </a:br>
            <a:endParaRPr lang="pt-BR" dirty="0"/>
          </a:p>
        </p:txBody>
      </p:sp>
      <p:sp>
        <p:nvSpPr>
          <p:cNvPr id="3" name="Espaço Reservado para Conteúdo 2"/>
          <p:cNvSpPr>
            <a:spLocks noGrp="1"/>
          </p:cNvSpPr>
          <p:nvPr>
            <p:ph idx="1"/>
          </p:nvPr>
        </p:nvSpPr>
        <p:spPr/>
        <p:txBody>
          <a:bodyPr>
            <a:normAutofit fontScale="62500" lnSpcReduction="20000"/>
          </a:bodyPr>
          <a:lstStyle/>
          <a:p>
            <a:pPr marL="0" indent="0">
              <a:buNone/>
            </a:pPr>
            <a:r>
              <a:rPr lang="pt-BR" b="1" dirty="0"/>
              <a:t> </a:t>
            </a:r>
            <a:endParaRPr lang="pt-BR" dirty="0"/>
          </a:p>
          <a:p>
            <a:r>
              <a:rPr lang="pt-BR" b="1" dirty="0"/>
              <a:t>Capítulo I</a:t>
            </a:r>
          </a:p>
          <a:p>
            <a:r>
              <a:rPr lang="pt-BR" b="1" dirty="0"/>
              <a:t>Da Caracterização</a:t>
            </a:r>
            <a:endParaRPr lang="pt-BR" dirty="0"/>
          </a:p>
          <a:p>
            <a:r>
              <a:rPr lang="pt-BR" b="1" dirty="0"/>
              <a:t> </a:t>
            </a:r>
            <a:endParaRPr lang="pt-BR" dirty="0"/>
          </a:p>
          <a:p>
            <a:r>
              <a:rPr lang="pt-BR" b="1" dirty="0"/>
              <a:t>Art. 83</a:t>
            </a:r>
            <a:r>
              <a:rPr lang="pt-BR" dirty="0"/>
              <a:t> - A organização da vida escolar visa garantir o acesso, a permanência e a progressão nos estudos, bem como a regularidade e autenticidade da documentação do aluno, abrangendo, no mínimo, os seguintes aspectos:</a:t>
            </a:r>
          </a:p>
          <a:p>
            <a:pPr lvl="0"/>
            <a:r>
              <a:rPr lang="pt-BR" dirty="0"/>
              <a:t>formas de ingresso, transferência, classificação e reclassificação;</a:t>
            </a:r>
          </a:p>
          <a:p>
            <a:pPr lvl="0"/>
            <a:r>
              <a:rPr lang="pt-BR" dirty="0"/>
              <a:t>frequência e compensação de ausências;</a:t>
            </a:r>
          </a:p>
          <a:p>
            <a:pPr lvl="0"/>
            <a:r>
              <a:rPr lang="pt-BR" dirty="0"/>
              <a:t>promoção e recuperação;</a:t>
            </a:r>
          </a:p>
          <a:p>
            <a:pPr lvl="0"/>
            <a:r>
              <a:rPr lang="pt-BR" dirty="0"/>
              <a:t>expedição de documentos de vida escolar.</a:t>
            </a:r>
          </a:p>
          <a:p>
            <a:endParaRPr lang="pt-B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1600" b="1" dirty="0"/>
              <a:t>Capítulo II</a:t>
            </a:r>
            <a:r>
              <a:rPr lang="pt-BR" sz="1600" dirty="0"/>
              <a:t/>
            </a:r>
            <a:br>
              <a:rPr lang="pt-BR" sz="1600" dirty="0"/>
            </a:br>
            <a:r>
              <a:rPr lang="pt-BR" sz="1600" b="1" dirty="0"/>
              <a:t>Das Formas de Ingresso, Transferência, Classificação e Reclassificação</a:t>
            </a:r>
            <a:r>
              <a:rPr lang="pt-BR" dirty="0"/>
              <a:t/>
            </a:r>
            <a:br>
              <a:rPr lang="pt-BR" dirty="0"/>
            </a:br>
            <a:r>
              <a:rPr lang="pt-BR" b="1" dirty="0"/>
              <a:t> </a:t>
            </a:r>
            <a:r>
              <a:rPr lang="pt-BR" dirty="0"/>
              <a:t/>
            </a:r>
            <a:br>
              <a:rPr lang="pt-BR" dirty="0"/>
            </a:br>
            <a:endParaRPr lang="pt-BR" dirty="0"/>
          </a:p>
        </p:txBody>
      </p:sp>
      <p:sp>
        <p:nvSpPr>
          <p:cNvPr id="3" name="Espaço Reservado para Conteúdo 2"/>
          <p:cNvSpPr>
            <a:spLocks noGrp="1"/>
          </p:cNvSpPr>
          <p:nvPr>
            <p:ph idx="1"/>
          </p:nvPr>
        </p:nvSpPr>
        <p:spPr>
          <a:xfrm>
            <a:off x="1443491" y="2015733"/>
            <a:ext cx="6571343" cy="4365595"/>
          </a:xfrm>
        </p:spPr>
        <p:txBody>
          <a:bodyPr>
            <a:normAutofit fontScale="25000" lnSpcReduction="20000"/>
          </a:bodyPr>
          <a:lstStyle/>
          <a:p>
            <a:r>
              <a:rPr lang="pt-BR" b="1" dirty="0"/>
              <a:t> </a:t>
            </a:r>
            <a:endParaRPr lang="pt-BR" dirty="0"/>
          </a:p>
          <a:p>
            <a:r>
              <a:rPr lang="pt-BR" sz="3700" b="1" dirty="0">
                <a:latin typeface="Arial" panose="020B0604020202020204" pitchFamily="34" charset="0"/>
                <a:cs typeface="Arial" panose="020B0604020202020204" pitchFamily="34" charset="0"/>
              </a:rPr>
              <a:t>Art. 84</a:t>
            </a:r>
            <a:r>
              <a:rPr lang="pt-BR" sz="3700" dirty="0">
                <a:latin typeface="Arial" panose="020B0604020202020204" pitchFamily="34" charset="0"/>
                <a:cs typeface="Arial" panose="020B0604020202020204" pitchFamily="34" charset="0"/>
              </a:rPr>
              <a:t> – A matrícula na escola será efetuada pelo pai e/ou responsável ou pelo próprio aluno, quando maior, observadas as diretrizes para atendimento da demanda escolar e pelos seguintes critérios:</a:t>
            </a:r>
          </a:p>
          <a:p>
            <a:pPr lvl="0"/>
            <a:r>
              <a:rPr lang="pt-BR" sz="3700" dirty="0">
                <a:latin typeface="Arial" panose="020B0604020202020204" pitchFamily="34" charset="0"/>
                <a:cs typeface="Arial" panose="020B0604020202020204" pitchFamily="34" charset="0"/>
              </a:rPr>
              <a:t>por classificação e reclassificação, a partir da 5ª série/ 6º ano do Ensino Fundamental( regular ou EJA ) e nas séries do Ensino Médio ( regular ou EJA );</a:t>
            </a:r>
          </a:p>
          <a:p>
            <a:pPr lvl="0"/>
            <a:r>
              <a:rPr lang="pt-BR" sz="3700" dirty="0">
                <a:latin typeface="Arial" panose="020B0604020202020204" pitchFamily="34" charset="0"/>
                <a:cs typeface="Arial" panose="020B0604020202020204" pitchFamily="34" charset="0"/>
              </a:rPr>
              <a:t>por transferência, em qualquer série/ano do Ensino Fundamental e nas séries do  Ensino Médio, para os alunos oriundos de outras escolas do pais ou do exterior.</a:t>
            </a:r>
          </a:p>
          <a:p>
            <a:r>
              <a:rPr lang="pt-BR" sz="3700" b="1" dirty="0">
                <a:latin typeface="Arial" panose="020B0604020202020204" pitchFamily="34" charset="0"/>
                <a:cs typeface="Arial" panose="020B0604020202020204" pitchFamily="34" charset="0"/>
              </a:rPr>
              <a:t>Parágrafo único</a:t>
            </a:r>
            <a:r>
              <a:rPr lang="pt-BR" sz="3700" dirty="0">
                <a:latin typeface="Arial" panose="020B0604020202020204" pitchFamily="34" charset="0"/>
                <a:cs typeface="Arial" panose="020B0604020202020204" pitchFamily="34" charset="0"/>
              </a:rPr>
              <a:t> - No ato da matrícula deverá ser apresentado o documento pessoal de identificação do aluno e, se possível, o documento de escolaridade anterior.</a:t>
            </a:r>
          </a:p>
          <a:p>
            <a:r>
              <a:rPr lang="pt-BR" sz="3700" b="1" dirty="0">
                <a:latin typeface="Arial" panose="020B0604020202020204" pitchFamily="34" charset="0"/>
                <a:cs typeface="Arial" panose="020B0604020202020204" pitchFamily="34" charset="0"/>
              </a:rPr>
              <a:t>Art. 85 </a:t>
            </a:r>
            <a:r>
              <a:rPr lang="pt-BR" sz="3700" dirty="0">
                <a:latin typeface="Arial" panose="020B0604020202020204" pitchFamily="34" charset="0"/>
                <a:cs typeface="Arial" panose="020B0604020202020204" pitchFamily="34" charset="0"/>
              </a:rPr>
              <a:t>– A matrícula sem comprovação de escolarização, no Ensino Fundamental, no Ensino Médio, deverá ser requerida pelos responsáveis ou pelo aluno, se maior de idade, no início do ano letivo.</a:t>
            </a:r>
          </a:p>
          <a:p>
            <a:r>
              <a:rPr lang="pt-BR" sz="3700" b="1" dirty="0">
                <a:latin typeface="Arial" panose="020B0604020202020204" pitchFamily="34" charset="0"/>
                <a:cs typeface="Arial" panose="020B0604020202020204" pitchFamily="34" charset="0"/>
              </a:rPr>
              <a:t>§ 1º</a:t>
            </a:r>
            <a:r>
              <a:rPr lang="pt-BR" sz="3700" dirty="0">
                <a:latin typeface="Arial" panose="020B0604020202020204" pitchFamily="34" charset="0"/>
                <a:cs typeface="Arial" panose="020B0604020202020204" pitchFamily="34" charset="0"/>
              </a:rPr>
              <a:t> - Excepcionalmente, diante de fatos relevantes, poderá ser recebida a matrícula de que trata o “caput” deste artigo, no decorrer do ano ou semestre letivo, ouvido o órgão competente.</a:t>
            </a:r>
          </a:p>
          <a:p>
            <a:r>
              <a:rPr lang="pt-BR" sz="3700" b="1" dirty="0">
                <a:latin typeface="Arial" panose="020B0604020202020204" pitchFamily="34" charset="0"/>
                <a:cs typeface="Arial" panose="020B0604020202020204" pitchFamily="34" charset="0"/>
              </a:rPr>
              <a:t>§ 2º</a:t>
            </a:r>
            <a:r>
              <a:rPr lang="pt-BR" sz="3700" dirty="0">
                <a:latin typeface="Arial" panose="020B0604020202020204" pitchFamily="34" charset="0"/>
                <a:cs typeface="Arial" panose="020B0604020202020204" pitchFamily="34" charset="0"/>
              </a:rPr>
              <a:t> - O aluno sem comprovação de escolaridade anterior será matriculado em série/ano adequado, por classificação, observando-se a competência e a correlação idade e série, de acordo com as normas estabelecidas neste Regimento Escolar.</a:t>
            </a:r>
          </a:p>
          <a:p>
            <a:r>
              <a:rPr lang="pt-BR" sz="3700" b="1" dirty="0">
                <a:latin typeface="Arial" panose="020B0604020202020204" pitchFamily="34" charset="0"/>
                <a:cs typeface="Arial" panose="020B0604020202020204" pitchFamily="34" charset="0"/>
              </a:rPr>
              <a:t>Art. 86 </a:t>
            </a:r>
            <a:r>
              <a:rPr lang="pt-BR" sz="3700" dirty="0">
                <a:latin typeface="Arial" panose="020B0604020202020204" pitchFamily="34" charset="0"/>
                <a:cs typeface="Arial" panose="020B0604020202020204" pitchFamily="34" charset="0"/>
              </a:rPr>
              <a:t>- No último ano do Ensino Fundamental - Ciclo II e nas séries do Ensino Médio poderá ser admitida a matrícula de aluno sob o regime de Progressão Parcial de Estudos, observando – se o disposto nos artigos sobre o regime de Progressão Parcial de Estudos, deste Regimento Escolar.</a:t>
            </a:r>
          </a:p>
          <a:p>
            <a:r>
              <a:rPr lang="pt-BR" sz="3700" b="1" dirty="0">
                <a:latin typeface="Arial" panose="020B0604020202020204" pitchFamily="34" charset="0"/>
                <a:cs typeface="Arial" panose="020B0604020202020204" pitchFamily="34" charset="0"/>
              </a:rPr>
              <a:t>Parágrafo único </a:t>
            </a:r>
            <a:r>
              <a:rPr lang="pt-BR" sz="3700" dirty="0">
                <a:latin typeface="Arial" panose="020B0604020202020204" pitchFamily="34" charset="0"/>
                <a:cs typeface="Arial" panose="020B0604020202020204" pitchFamily="34" charset="0"/>
              </a:rPr>
              <a:t>- O aluno retido em um ou mais Componentes Curriculares na 8ª série/ 9º ano do Ensino Fundamental Ciclo II e nas séries do Ensino Médio, poderá matricular-se para cursar apenas os Componentes Curriculares objetos de retenção.</a:t>
            </a:r>
          </a:p>
          <a:p>
            <a:endParaRPr lang="pt-B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404664"/>
            <a:ext cx="6571343" cy="1449091"/>
          </a:xfrm>
        </p:spPr>
        <p:txBody>
          <a:bodyPr>
            <a:noAutofit/>
          </a:bodyPr>
          <a:lstStyle/>
          <a:p>
            <a:r>
              <a:rPr lang="pt-BR" sz="2400" b="1" dirty="0">
                <a:latin typeface="Arial" panose="020B0604020202020204" pitchFamily="34" charset="0"/>
                <a:cs typeface="Arial" panose="020B0604020202020204" pitchFamily="34" charset="0"/>
              </a:rPr>
              <a:t>Capítulo II</a:t>
            </a:r>
            <a:r>
              <a:rPr lang="pt-BR" sz="2400" dirty="0">
                <a:latin typeface="Arial" panose="020B0604020202020204" pitchFamily="34" charset="0"/>
                <a:cs typeface="Arial" panose="020B0604020202020204" pitchFamily="34" charset="0"/>
              </a:rPr>
              <a:t/>
            </a:r>
            <a:br>
              <a:rPr lang="pt-BR" sz="2400" dirty="0">
                <a:latin typeface="Arial" panose="020B0604020202020204" pitchFamily="34" charset="0"/>
                <a:cs typeface="Arial" panose="020B0604020202020204" pitchFamily="34" charset="0"/>
              </a:rPr>
            </a:br>
            <a:r>
              <a:rPr lang="pt-BR" sz="2400" b="1" dirty="0">
                <a:latin typeface="Arial" panose="020B0604020202020204" pitchFamily="34" charset="0"/>
                <a:cs typeface="Arial" panose="020B0604020202020204" pitchFamily="34" charset="0"/>
              </a:rPr>
              <a:t>Das Formas de Ingresso, Transferência, Classificação e Reclassificação</a:t>
            </a:r>
            <a:r>
              <a:rPr lang="pt-BR" sz="2400" dirty="0">
                <a:latin typeface="Arial" panose="020B0604020202020204" pitchFamily="34" charset="0"/>
                <a:cs typeface="Arial" panose="020B0604020202020204" pitchFamily="34" charset="0"/>
              </a:rPr>
              <a:t/>
            </a:r>
            <a:br>
              <a:rPr lang="pt-BR" sz="2400" dirty="0">
                <a:latin typeface="Arial" panose="020B0604020202020204" pitchFamily="34" charset="0"/>
                <a:cs typeface="Arial" panose="020B0604020202020204" pitchFamily="34" charset="0"/>
              </a:rPr>
            </a:br>
            <a:endParaRPr lang="pt-BR" sz="2400"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p:txBody>
          <a:bodyPr>
            <a:normAutofit fontScale="47500" lnSpcReduction="20000"/>
          </a:bodyPr>
          <a:lstStyle/>
          <a:p>
            <a:r>
              <a:rPr lang="pt-BR" b="1" dirty="0"/>
              <a:t>Art. 87 </a:t>
            </a:r>
            <a:r>
              <a:rPr lang="pt-BR" dirty="0"/>
              <a:t>- A classificação ocorrerá:</a:t>
            </a:r>
          </a:p>
          <a:p>
            <a:pPr lvl="0"/>
            <a:r>
              <a:rPr lang="pt-BR" dirty="0"/>
              <a:t>por Progressão Continuada,  nos 6º, 7º e 8º anos / 5ª; 6ª e 7ª séries do Ensino Fundamental;</a:t>
            </a:r>
          </a:p>
          <a:p>
            <a:pPr lvl="0"/>
            <a:r>
              <a:rPr lang="pt-BR" dirty="0"/>
              <a:t>por promoção, ao final  da 8ª série /  9º ano do Ciclo II do Ensino Fundamental e ao final de cada série do Ensino Médio;</a:t>
            </a:r>
          </a:p>
          <a:p>
            <a:pPr lvl="0"/>
            <a:r>
              <a:rPr lang="pt-BR" dirty="0"/>
              <a:t>por transferência, para candidatos de outras escolas do país ou do exterior, mediante a documentação de escolaridade apresentada ;</a:t>
            </a:r>
          </a:p>
          <a:p>
            <a:pPr lvl="0"/>
            <a:r>
              <a:rPr lang="pt-BR" dirty="0"/>
              <a:t>mediante avaliação feita pela Escola para alunos sem comprovação de estudos anteriores, no início do ano letivo,  observando a competência e a correlação  idade e série para o curso/ano/série pretendido.</a:t>
            </a:r>
          </a:p>
          <a:p>
            <a:r>
              <a:rPr lang="pt-BR" b="1" dirty="0"/>
              <a:t>Art. 88 </a:t>
            </a:r>
            <a:r>
              <a:rPr lang="pt-BR" dirty="0"/>
              <a:t>– A reclassificação do aluno, em ano/série mais avançado, tendo como referência a correspondência idade/série/ano e a avaliação de competências nos Componentes Curriculares da Base Nacional Comum, em consonância com a Proposta Pedagógica da Escola, ocorrerá a partir de:</a:t>
            </a:r>
          </a:p>
          <a:p>
            <a:pPr lvl="0"/>
            <a:r>
              <a:rPr lang="pt-BR" dirty="0"/>
              <a:t>proposta apresentada pelo professor ou professores do aluno, com base  nos resultados de avaliação diagnóstica;</a:t>
            </a:r>
          </a:p>
          <a:p>
            <a:pPr lvl="0"/>
            <a:r>
              <a:rPr lang="pt-BR" dirty="0"/>
              <a:t>solicitação do próprio aluno, se maior, ou pelo seu responsável mediante requerimento dirigido ao Diretor da Escola.</a:t>
            </a:r>
          </a:p>
          <a:p>
            <a:endParaRPr lang="pt-B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332656"/>
            <a:ext cx="6571343" cy="1521099"/>
          </a:xfrm>
        </p:spPr>
        <p:txBody>
          <a:bodyPr>
            <a:noAutofit/>
          </a:bodyPr>
          <a:lstStyle/>
          <a:p>
            <a:r>
              <a:rPr lang="pt-BR" sz="2400" b="1" dirty="0">
                <a:latin typeface="Arial" panose="020B0604020202020204" pitchFamily="34" charset="0"/>
                <a:cs typeface="Arial" panose="020B0604020202020204" pitchFamily="34" charset="0"/>
              </a:rPr>
              <a:t>Capítulo II</a:t>
            </a:r>
            <a:r>
              <a:rPr lang="pt-BR" sz="2400" dirty="0">
                <a:latin typeface="Arial" panose="020B0604020202020204" pitchFamily="34" charset="0"/>
                <a:cs typeface="Arial" panose="020B0604020202020204" pitchFamily="34" charset="0"/>
              </a:rPr>
              <a:t/>
            </a:r>
            <a:br>
              <a:rPr lang="pt-BR" sz="2400" dirty="0">
                <a:latin typeface="Arial" panose="020B0604020202020204" pitchFamily="34" charset="0"/>
                <a:cs typeface="Arial" panose="020B0604020202020204" pitchFamily="34" charset="0"/>
              </a:rPr>
            </a:br>
            <a:r>
              <a:rPr lang="pt-BR" sz="2400" b="1" dirty="0">
                <a:latin typeface="Arial" panose="020B0604020202020204" pitchFamily="34" charset="0"/>
                <a:cs typeface="Arial" panose="020B0604020202020204" pitchFamily="34" charset="0"/>
              </a:rPr>
              <a:t>Das Formas de Ingresso, Transferência, Classificação e Reclassificação</a:t>
            </a:r>
            <a:r>
              <a:rPr lang="pt-BR" sz="2400" dirty="0">
                <a:latin typeface="Arial" panose="020B0604020202020204" pitchFamily="34" charset="0"/>
                <a:cs typeface="Arial" panose="020B0604020202020204" pitchFamily="34" charset="0"/>
              </a:rPr>
              <a:t/>
            </a:r>
            <a:br>
              <a:rPr lang="pt-BR" sz="2400" dirty="0">
                <a:latin typeface="Arial" panose="020B0604020202020204" pitchFamily="34" charset="0"/>
                <a:cs typeface="Arial" panose="020B0604020202020204" pitchFamily="34" charset="0"/>
              </a:rPr>
            </a:br>
            <a:endParaRPr lang="pt-BR" sz="2400" dirty="0"/>
          </a:p>
        </p:txBody>
      </p:sp>
      <p:sp>
        <p:nvSpPr>
          <p:cNvPr id="3" name="Espaço Reservado para Conteúdo 2"/>
          <p:cNvSpPr>
            <a:spLocks noGrp="1"/>
          </p:cNvSpPr>
          <p:nvPr>
            <p:ph idx="1"/>
          </p:nvPr>
        </p:nvSpPr>
        <p:spPr/>
        <p:txBody>
          <a:bodyPr>
            <a:normAutofit fontScale="47500" lnSpcReduction="20000"/>
          </a:bodyPr>
          <a:lstStyle/>
          <a:p>
            <a:r>
              <a:rPr lang="pt-BR" b="1" dirty="0"/>
              <a:t>Art. 89 </a:t>
            </a:r>
            <a:r>
              <a:rPr lang="pt-BR" dirty="0"/>
              <a:t>- Para o aluno da própria Escola a reclassificação ocorrerá até o final do primeiro bimestre letivo e, para o aluno recebido por transferência ou oriundo de país estrangeiro, em qualquer época do período letivo.</a:t>
            </a:r>
          </a:p>
          <a:p>
            <a:r>
              <a:rPr lang="pt-BR" b="1" dirty="0"/>
              <a:t>Art. 90</a:t>
            </a:r>
            <a:r>
              <a:rPr lang="pt-BR" dirty="0"/>
              <a:t> – O aluno poderá ser reclassificado, em série/ano mais avançado, com defasagem de conhecimentos ou lacuna curricular de séries/anos anteriores, suprindo-se a defasagem através de atividades de  recuperação, ou pela adoção do regime de progressão parcial, quando se tratar de aluno do ensino médio.</a:t>
            </a:r>
          </a:p>
          <a:p>
            <a:r>
              <a:rPr lang="pt-BR" b="1" dirty="0"/>
              <a:t>Art. 91 – </a:t>
            </a:r>
            <a:r>
              <a:rPr lang="pt-BR" dirty="0"/>
              <a:t>A Avaliação de competência deverá ser realizada até quinze dias após a solicitação do interessado, mediante provas sobre os Componentes Curriculares da Base Nacional Comum, incluindo uma redação em Língua  Portuguesa, preparadas por uma comissão de três professores da Escola, designados pelo Diretor de Escola.</a:t>
            </a:r>
          </a:p>
          <a:p>
            <a:r>
              <a:rPr lang="pt-BR" b="1" dirty="0"/>
              <a:t>§ 1º - </a:t>
            </a:r>
            <a:r>
              <a:rPr lang="pt-BR" dirty="0"/>
              <a:t>Os resultados das avaliações serão analisados pelo Conselho de Classe que indicará a série/ano em que o aluno deverá ser classificado mediante parecer da comissão de professores, referendado pelo Conselho de Classe ,  sobre o  grau  de  desenvolvimento e  maturidade   do candidato  para   cursar  a  série/ano  pretendido;</a:t>
            </a:r>
          </a:p>
          <a:p>
            <a:r>
              <a:rPr lang="pt-BR" b="1" dirty="0"/>
              <a:t>§ 2º -</a:t>
            </a:r>
            <a:r>
              <a:rPr lang="pt-BR" dirty="0"/>
              <a:t> O parecer conclusivo do Conselho de Classe será registrado em livro de ata específico, devidamente assinado por todos os participantes do processo, homologado pelo Diretor da Escola, com cópia anexada ao prontuário do aluno.</a:t>
            </a:r>
          </a:p>
          <a:p>
            <a:r>
              <a:rPr lang="pt-BR" dirty="0"/>
              <a:t> </a:t>
            </a:r>
          </a:p>
          <a:p>
            <a:endParaRPr lang="pt-B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 </a:t>
            </a:r>
            <a:r>
              <a:rPr lang="pt-BR" b="1" dirty="0"/>
              <a:t>Da Frequência e Compensação de Ausências</a:t>
            </a:r>
            <a:r>
              <a:rPr lang="pt-BR" dirty="0"/>
              <a:t/>
            </a:r>
            <a:br>
              <a:rPr lang="pt-BR" dirty="0"/>
            </a:br>
            <a:r>
              <a:rPr lang="pt-BR" b="1" dirty="0"/>
              <a:t> </a:t>
            </a:r>
            <a:r>
              <a:rPr lang="pt-BR" dirty="0"/>
              <a:t/>
            </a:r>
            <a:br>
              <a:rPr lang="pt-BR" dirty="0"/>
            </a:br>
            <a:endParaRPr lang="pt-BR" dirty="0"/>
          </a:p>
        </p:txBody>
      </p:sp>
      <p:sp>
        <p:nvSpPr>
          <p:cNvPr id="3" name="Espaço Reservado para Conteúdo 2"/>
          <p:cNvSpPr>
            <a:spLocks noGrp="1"/>
          </p:cNvSpPr>
          <p:nvPr>
            <p:ph idx="1"/>
          </p:nvPr>
        </p:nvSpPr>
        <p:spPr/>
        <p:txBody>
          <a:bodyPr>
            <a:normAutofit fontScale="55000" lnSpcReduction="20000"/>
          </a:bodyPr>
          <a:lstStyle/>
          <a:p>
            <a:r>
              <a:rPr lang="pt-BR" b="1" dirty="0"/>
              <a:t>Art. 92 </a:t>
            </a:r>
            <a:r>
              <a:rPr lang="pt-BR" dirty="0"/>
              <a:t>- A Escola fará o controle sistemático de frequência dos alunos às atividades escolares e, bimestralmente, adotará as medidas necessárias para que os alunos possam compensar ausências que ultrapassem o limite permitido na legislação vigente.</a:t>
            </a:r>
          </a:p>
          <a:p>
            <a:r>
              <a:rPr lang="pt-BR" b="1" dirty="0"/>
              <a:t>§ 1º</a:t>
            </a:r>
            <a:r>
              <a:rPr lang="pt-BR" dirty="0"/>
              <a:t> - As atividades de compensação de ausências serão programadas, orientadas e registradas pelo professor do(s) Componente(s) Curricular(</a:t>
            </a:r>
            <a:r>
              <a:rPr lang="pt-BR" dirty="0" err="1"/>
              <a:t>es</a:t>
            </a:r>
            <a:r>
              <a:rPr lang="pt-BR" dirty="0"/>
              <a:t>), com finalidade de sanar as dificuldades de aprendizagem provocadas por frequência irregular às aulas;</a:t>
            </a:r>
          </a:p>
          <a:p>
            <a:r>
              <a:rPr lang="pt-BR" b="1" dirty="0"/>
              <a:t>§ 2º</a:t>
            </a:r>
            <a:r>
              <a:rPr lang="pt-BR" dirty="0"/>
              <a:t> - A compensação de ausências </a:t>
            </a:r>
            <a:r>
              <a:rPr lang="pt-BR" b="1" dirty="0"/>
              <a:t>não</a:t>
            </a:r>
            <a:r>
              <a:rPr lang="pt-BR" dirty="0"/>
              <a:t> exime a Escola de adotar medidas previstas no Estatuto da Criança e do Adolescente, nem a família e o aluno de justificar suas faltas;</a:t>
            </a:r>
          </a:p>
          <a:p>
            <a:r>
              <a:rPr lang="pt-BR" b="1" dirty="0"/>
              <a:t>§ 3º</a:t>
            </a:r>
            <a:r>
              <a:rPr lang="pt-BR" dirty="0"/>
              <a:t> - A compensação de ausências deverá ser requerida pelo professor, pai/ responsável ou pelo próprio aluno, quando maior, no primeiro dia em que este retornar à Escola.</a:t>
            </a:r>
          </a:p>
          <a:p>
            <a:r>
              <a:rPr lang="pt-BR" b="1" dirty="0"/>
              <a:t>Art. 93</a:t>
            </a:r>
            <a:r>
              <a:rPr lang="pt-BR" dirty="0"/>
              <a:t>- O controle de frequência será efetuado sobre o total de horas letivas anuais, no Ensino Fundamental e no Ensino Médio, exigida a frequência mínima de 75% (setenta e cinco por cento) para promoção. </a:t>
            </a:r>
          </a:p>
          <a:p>
            <a:r>
              <a:rPr lang="pt-BR" dirty="0"/>
              <a:t> </a:t>
            </a:r>
          </a:p>
          <a:p>
            <a:endParaRPr lang="pt-B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a:t>
            </a:r>
            <a:r>
              <a:rPr lang="pt-BR" b="1" dirty="0"/>
              <a:t> Da Frequência e Compensação de Ausências</a:t>
            </a:r>
            <a:endParaRPr lang="pt-BR" dirty="0"/>
          </a:p>
        </p:txBody>
      </p:sp>
      <p:sp>
        <p:nvSpPr>
          <p:cNvPr id="3" name="Espaço Reservado para Conteúdo 2"/>
          <p:cNvSpPr>
            <a:spLocks noGrp="1"/>
          </p:cNvSpPr>
          <p:nvPr>
            <p:ph idx="1"/>
          </p:nvPr>
        </p:nvSpPr>
        <p:spPr/>
        <p:txBody>
          <a:bodyPr>
            <a:normAutofit fontScale="70000" lnSpcReduction="20000"/>
          </a:bodyPr>
          <a:lstStyle/>
          <a:p>
            <a:r>
              <a:rPr lang="pt-BR" b="1" dirty="0"/>
              <a:t>Art. 93</a:t>
            </a:r>
            <a:r>
              <a:rPr lang="pt-BR" dirty="0"/>
              <a:t>- O controle de frequência será efetuado sobre o total de horas letivas anuais, no Ensino Fundamental e no Ensino Médio, exigida a frequência mínima de 75% (setenta e cinco por cento) para promoção. </a:t>
            </a:r>
          </a:p>
          <a:p>
            <a:r>
              <a:rPr lang="pt-BR" b="1" dirty="0"/>
              <a:t>Art. 97 – </a:t>
            </a:r>
            <a:r>
              <a:rPr lang="pt-BR" dirty="0"/>
              <a:t>Serão considerados promovidos parcialmente os alunos, das séries/termo do Ensino Médio, regular/EJA, e da 8ª série/ 9º </a:t>
            </a:r>
            <a:r>
              <a:rPr lang="pt-BR" b="1" dirty="0"/>
              <a:t>Art. 94 -</a:t>
            </a:r>
            <a:r>
              <a:rPr lang="pt-BR" dirty="0"/>
              <a:t> As atividades desenvolvidas para compensação de ausências realizar-se-ão:</a:t>
            </a:r>
          </a:p>
          <a:p>
            <a:pPr lvl="0"/>
            <a:r>
              <a:rPr lang="pt-BR" dirty="0"/>
              <a:t>na própria Escola, em horário </a:t>
            </a:r>
            <a:r>
              <a:rPr lang="pt-BR" b="1" dirty="0"/>
              <a:t>não</a:t>
            </a:r>
            <a:r>
              <a:rPr lang="pt-BR" dirty="0"/>
              <a:t> coincidente com o das aulas regulares da classe frequentada pelo aluno, ou;</a:t>
            </a:r>
          </a:p>
          <a:p>
            <a:pPr lvl="0"/>
            <a:r>
              <a:rPr lang="pt-BR" dirty="0"/>
              <a:t>com flexibilidade de horário e na forma de orientação de estudos ,sob a observância dos prazos e especificações ,pelo professor do Componente Curricular considerado.</a:t>
            </a:r>
          </a:p>
          <a:p>
            <a:r>
              <a:rPr lang="pt-BR" b="1" dirty="0"/>
              <a:t>Parágrafo único</a:t>
            </a:r>
            <a:r>
              <a:rPr lang="pt-BR" dirty="0"/>
              <a:t> -  A cada final de bimestre a frequência às atividades de compensação de ausências e o aproveitamento do aluno serão analisados pelo Conselho de Classe, para o cômputo de sua frequência .</a:t>
            </a:r>
          </a:p>
          <a:p>
            <a:endParaRPr lang="pt-B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Da Promoção e da Recuperação</a:t>
            </a:r>
            <a:r>
              <a:rPr lang="pt-BR" dirty="0"/>
              <a:t/>
            </a:r>
            <a:br>
              <a:rPr lang="pt-BR" dirty="0"/>
            </a:br>
            <a:endParaRPr lang="pt-BR" dirty="0"/>
          </a:p>
        </p:txBody>
      </p:sp>
      <p:sp>
        <p:nvSpPr>
          <p:cNvPr id="3" name="Espaço Reservado para Conteúdo 2"/>
          <p:cNvSpPr>
            <a:spLocks noGrp="1"/>
          </p:cNvSpPr>
          <p:nvPr>
            <p:ph idx="1"/>
          </p:nvPr>
        </p:nvSpPr>
        <p:spPr/>
        <p:txBody>
          <a:bodyPr>
            <a:normAutofit fontScale="40000" lnSpcReduction="20000"/>
          </a:bodyPr>
          <a:lstStyle/>
          <a:p>
            <a:r>
              <a:rPr lang="pt-BR" b="1" dirty="0"/>
              <a:t>Capítulo IV</a:t>
            </a:r>
            <a:endParaRPr lang="pt-BR" dirty="0"/>
          </a:p>
          <a:p>
            <a:r>
              <a:rPr lang="pt-BR" b="1" dirty="0"/>
              <a:t>Da Promoção e da Recuperação</a:t>
            </a:r>
            <a:endParaRPr lang="pt-BR" dirty="0"/>
          </a:p>
          <a:p>
            <a:r>
              <a:rPr lang="pt-BR" b="1" dirty="0"/>
              <a:t> </a:t>
            </a:r>
            <a:endParaRPr lang="pt-BR" dirty="0"/>
          </a:p>
          <a:p>
            <a:r>
              <a:rPr lang="pt-BR" b="1" dirty="0"/>
              <a:t>Art. 95</a:t>
            </a:r>
            <a:r>
              <a:rPr lang="pt-BR" dirty="0"/>
              <a:t> - A promoção decorrerá da avaliação do desempenho do aluno e da apuração da assiduidade, na seguinte conformidade:</a:t>
            </a:r>
          </a:p>
          <a:p>
            <a:pPr lvl="0"/>
            <a:r>
              <a:rPr lang="pt-BR" dirty="0"/>
              <a:t>ao final do Ciclo II,8ª série/ 9º  ano do Ensino Fundamental;</a:t>
            </a:r>
          </a:p>
          <a:p>
            <a:pPr lvl="0"/>
            <a:r>
              <a:rPr lang="pt-BR" dirty="0"/>
              <a:t>ao final de cada série/termo do  Ensino Médio Regular e do EJA.</a:t>
            </a:r>
          </a:p>
          <a:p>
            <a:r>
              <a:rPr lang="pt-BR" b="1" dirty="0"/>
              <a:t>Art. 96</a:t>
            </a:r>
            <a:r>
              <a:rPr lang="pt-BR" dirty="0"/>
              <a:t> - Será considerado promovido, em referência ao disposto no artigo anterior, o aluno que obtiver:</a:t>
            </a:r>
          </a:p>
          <a:p>
            <a:pPr lvl="0"/>
            <a:r>
              <a:rPr lang="pt-BR" dirty="0"/>
              <a:t>frequência mínima de 75% (setenta e cinco por cento).</a:t>
            </a:r>
          </a:p>
          <a:p>
            <a:pPr lvl="0"/>
            <a:r>
              <a:rPr lang="pt-BR" dirty="0"/>
              <a:t>aproveitamento satisfatório, expresso pelas  notas </a:t>
            </a:r>
            <a:r>
              <a:rPr lang="pt-BR" b="1" dirty="0"/>
              <a:t>5 (cinco)</a:t>
            </a:r>
            <a:r>
              <a:rPr lang="pt-BR" dirty="0"/>
              <a:t> a </a:t>
            </a:r>
            <a:r>
              <a:rPr lang="pt-BR" b="1" dirty="0"/>
              <a:t>10 (dez) em</a:t>
            </a:r>
            <a:r>
              <a:rPr lang="pt-BR" dirty="0"/>
              <a:t>  todos os Componentes Curriculares.</a:t>
            </a:r>
          </a:p>
          <a:p>
            <a:r>
              <a:rPr lang="pt-BR" b="1" dirty="0"/>
              <a:t>Parágrafo único - </a:t>
            </a:r>
            <a:r>
              <a:rPr lang="pt-BR" dirty="0"/>
              <a:t>Caberá ao Conselho de Classe , a decisão quanto à promoção do aluno que demonstrar competência, apesar da frequência inferior ao estabelecido no ano do Ensino Fundamental, com rendimento insatisfatório em até 03 (três) Componentes Curriculares e frequência igual ou superior a 75% (setenta e cinco por cento).</a:t>
            </a:r>
          </a:p>
          <a:p>
            <a:r>
              <a:rPr lang="pt-BR" b="1" dirty="0"/>
              <a:t>Parágrafo único – </a:t>
            </a:r>
            <a:r>
              <a:rPr lang="pt-BR" dirty="0"/>
              <a:t>O aluno promovido parcialmente será classificado na série subsequente, devendo cumprir os componentes curriculares com rendimento insatisfatório sob a forma de orientação de estudos  ou com frequência  às aulas em horário diverso ao das aulas regulares.   </a:t>
            </a:r>
          </a:p>
          <a:p>
            <a:endParaRPr lang="pt-B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Da Promoção e da Recuperação</a:t>
            </a:r>
            <a:endParaRPr lang="pt-BR" dirty="0"/>
          </a:p>
        </p:txBody>
      </p:sp>
      <p:sp>
        <p:nvSpPr>
          <p:cNvPr id="3" name="Espaço Reservado para Conteúdo 2"/>
          <p:cNvSpPr>
            <a:spLocks noGrp="1"/>
          </p:cNvSpPr>
          <p:nvPr>
            <p:ph idx="1"/>
          </p:nvPr>
        </p:nvSpPr>
        <p:spPr/>
        <p:txBody>
          <a:bodyPr>
            <a:normAutofit fontScale="55000" lnSpcReduction="20000"/>
          </a:bodyPr>
          <a:lstStyle/>
          <a:p>
            <a:r>
              <a:rPr lang="pt-BR" b="1" dirty="0"/>
              <a:t>Art. 98</a:t>
            </a:r>
            <a:r>
              <a:rPr lang="pt-BR" dirty="0"/>
              <a:t> – Serão considerados promovidos os alunos das 5ª, 6ª e 7ª séries correspondentes aos 6º, 7º e 8º anos do Ensino Fundamental - Ciclo II, em regime de Progressão Continuada, com frequência igual ou superior a 75% (setenta e cinco por cento) do total das horas letivas anual do Curso.</a:t>
            </a:r>
          </a:p>
          <a:p>
            <a:r>
              <a:rPr lang="pt-BR" b="1" dirty="0"/>
              <a:t>§ 1º - </a:t>
            </a:r>
            <a:r>
              <a:rPr lang="pt-BR" dirty="0"/>
              <a:t>O regime de Progressão Continuada possibilita o avanço progressivo do aluno, sem retenção nas séries/anos intermediários do Ciclo II do Ensino Fundamental;</a:t>
            </a:r>
          </a:p>
          <a:p>
            <a:r>
              <a:rPr lang="pt-BR" b="1" dirty="0"/>
              <a:t>§ 2º</a:t>
            </a:r>
            <a:r>
              <a:rPr lang="pt-BR" dirty="0"/>
              <a:t> – O aluno com frequência inferior ao disposto no caput deste artigo poderá ser promovido, após análise e decisão do Conselho de Classe , caso seja considerado que as ausências às aulas </a:t>
            </a:r>
            <a:r>
              <a:rPr lang="pt-BR" b="1" dirty="0"/>
              <a:t>não </a:t>
            </a:r>
            <a:r>
              <a:rPr lang="pt-BR" dirty="0"/>
              <a:t>prejudicaram o seu desempenho para o prosseguimento de estudos.</a:t>
            </a:r>
          </a:p>
          <a:p>
            <a:r>
              <a:rPr lang="pt-BR" b="1" dirty="0"/>
              <a:t>Art. 99 </a:t>
            </a:r>
            <a:r>
              <a:rPr lang="pt-BR" dirty="0"/>
              <a:t>– Na última série do Ensino Fundamental, Ciclo II, a decisão do Conselho de Classe, sobre a permanência ou promoção deverá levar em consideração o aproveitamento global do aluno no decorrer do curso, condicionada à avaliação de competência que indique a possibilidade de prosseguimento de estudos.</a:t>
            </a:r>
          </a:p>
          <a:p>
            <a:r>
              <a:rPr lang="pt-BR" b="1" dirty="0"/>
              <a:t>Parágrafo único -</a:t>
            </a:r>
            <a:r>
              <a:rPr lang="pt-BR" dirty="0"/>
              <a:t> Para o aluno que demonstrar a impossibilidade de prosseguimento de estudos, ao final do Ciclo II, no Ensino Fundamental, será oferecido um ano de recuperação nos Componentes Curriculares objetos de aproveitamento insuficiente.</a:t>
            </a:r>
          </a:p>
          <a:p>
            <a:r>
              <a:rPr lang="pt-BR" b="1" dirty="0"/>
              <a:t> </a:t>
            </a:r>
            <a:endParaRPr lang="pt-BR" dirty="0"/>
          </a:p>
          <a:p>
            <a:endParaRPr lang="pt-B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Da Recuperação</a:t>
            </a:r>
            <a:br>
              <a:rPr lang="pt-BR" b="1" dirty="0"/>
            </a:br>
            <a:endParaRPr lang="pt-BR" dirty="0"/>
          </a:p>
        </p:txBody>
      </p:sp>
      <p:sp>
        <p:nvSpPr>
          <p:cNvPr id="3" name="Espaço Reservado para Conteúdo 2"/>
          <p:cNvSpPr>
            <a:spLocks noGrp="1"/>
          </p:cNvSpPr>
          <p:nvPr>
            <p:ph idx="1"/>
          </p:nvPr>
        </p:nvSpPr>
        <p:spPr/>
        <p:txBody>
          <a:bodyPr>
            <a:normAutofit fontScale="70000" lnSpcReduction="20000"/>
          </a:bodyPr>
          <a:lstStyle/>
          <a:p>
            <a:r>
              <a:rPr lang="pt-BR" b="1" dirty="0"/>
              <a:t> Art. 100</a:t>
            </a:r>
            <a:r>
              <a:rPr lang="pt-BR" dirty="0"/>
              <a:t> - A recuperação, parte integrante do processo educativo e construção do conhecimento, deve ser entendida como orientação permanente de estudo e criação de novas situações de aprendizagem.</a:t>
            </a:r>
          </a:p>
          <a:p>
            <a:r>
              <a:rPr lang="pt-BR" b="1" dirty="0"/>
              <a:t>Parágrafo único </a:t>
            </a:r>
            <a:r>
              <a:rPr lang="pt-BR" dirty="0"/>
              <a:t>- O aluno terá direito a estudos de  recuperação nos Componentes Curriculares em que o aproveitamento for considerado insatisfatório, tomando ciência do encaminhamento aos estudos de recuperação, e se menor, seu responsável será devidamente notificado.</a:t>
            </a:r>
          </a:p>
          <a:p>
            <a:r>
              <a:rPr lang="pt-BR" b="1" dirty="0"/>
              <a:t>Art. 101 </a:t>
            </a:r>
            <a:r>
              <a:rPr lang="pt-BR" dirty="0"/>
              <a:t>- A recuperação processar-se-á:</a:t>
            </a:r>
          </a:p>
          <a:p>
            <a:pPr lvl="0"/>
            <a:r>
              <a:rPr lang="pt-BR" dirty="0"/>
              <a:t>continuamente, mediante a atuação permanente do professor em sala de aula;</a:t>
            </a:r>
          </a:p>
          <a:p>
            <a:pPr lvl="0"/>
            <a:r>
              <a:rPr lang="pt-BR" dirty="0"/>
              <a:t>paralelamente, em horário </a:t>
            </a:r>
            <a:r>
              <a:rPr lang="pt-BR" b="1" dirty="0"/>
              <a:t>não </a:t>
            </a:r>
            <a:r>
              <a:rPr lang="pt-BR" dirty="0"/>
              <a:t>coincidente ao das aulas.</a:t>
            </a:r>
          </a:p>
          <a:p>
            <a:r>
              <a:rPr lang="pt-BR" b="1" dirty="0"/>
              <a:t>Parágrafo único- </a:t>
            </a:r>
            <a:r>
              <a:rPr lang="pt-BR" dirty="0"/>
              <a:t>A implementação do processo de recuperação será regulamentada por legislação específica.</a:t>
            </a:r>
          </a:p>
          <a:p>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260649"/>
            <a:ext cx="6571343" cy="1152128"/>
          </a:xfrm>
        </p:spPr>
        <p:txBody>
          <a:bodyPr>
            <a:normAutofit fontScale="90000"/>
          </a:bodyPr>
          <a:lstStyle/>
          <a:p>
            <a:r>
              <a:rPr lang="pt-BR" b="1" cap="all" dirty="0"/>
              <a:t> </a:t>
            </a:r>
            <a:r>
              <a:rPr lang="pt-BR" sz="3600" b="1" cap="all" dirty="0"/>
              <a:t>**            Título II</a:t>
            </a:r>
            <a:r>
              <a:rPr lang="pt-BR" sz="3600" dirty="0"/>
              <a:t/>
            </a:r>
            <a:br>
              <a:rPr lang="pt-BR" sz="3600" dirty="0"/>
            </a:br>
            <a:r>
              <a:rPr lang="pt-BR" sz="3600" b="1" cap="all" dirty="0"/>
              <a:t>Da Gestão Democrática</a:t>
            </a:r>
            <a:r>
              <a:rPr lang="pt-BR" dirty="0"/>
              <a:t/>
            </a:r>
            <a:br>
              <a:rPr lang="pt-BR" dirty="0"/>
            </a:br>
            <a:endParaRPr lang="pt-BR" dirty="0"/>
          </a:p>
        </p:txBody>
      </p:sp>
      <p:sp>
        <p:nvSpPr>
          <p:cNvPr id="3" name="Espaço Reservado para Conteúdo 2"/>
          <p:cNvSpPr>
            <a:spLocks noGrp="1"/>
          </p:cNvSpPr>
          <p:nvPr>
            <p:ph idx="1"/>
          </p:nvPr>
        </p:nvSpPr>
        <p:spPr>
          <a:xfrm>
            <a:off x="1443491" y="1844825"/>
            <a:ext cx="6571343" cy="3621522"/>
          </a:xfrm>
        </p:spPr>
        <p:txBody>
          <a:bodyPr>
            <a:normAutofit fontScale="25000" lnSpcReduction="20000"/>
          </a:bodyPr>
          <a:lstStyle/>
          <a:p>
            <a:endParaRPr lang="pt-BR" dirty="0"/>
          </a:p>
          <a:p>
            <a:r>
              <a:rPr lang="pt-BR" sz="4800" b="1" dirty="0"/>
              <a:t>Capítulo I</a:t>
            </a:r>
          </a:p>
          <a:p>
            <a:r>
              <a:rPr lang="pt-BR" sz="4800" b="1" dirty="0"/>
              <a:t>Dos Princípios</a:t>
            </a:r>
            <a:endParaRPr lang="pt-BR" sz="4800" dirty="0"/>
          </a:p>
          <a:p>
            <a:r>
              <a:rPr lang="pt-BR" sz="4800" b="1" dirty="0"/>
              <a:t> Art. 11</a:t>
            </a:r>
            <a:r>
              <a:rPr lang="pt-BR" sz="4800" dirty="0"/>
              <a:t> – Para assegurar o padrão de qualidade do ensino, a Escola manterá uma gestão democrática, baseada nos princípios de:</a:t>
            </a:r>
          </a:p>
          <a:p>
            <a:pPr lvl="0"/>
            <a:r>
              <a:rPr lang="pt-BR" sz="4800" dirty="0"/>
              <a:t>participação dos profissionais da Escola na elaboração e implementação da Proposta Pedagógica;</a:t>
            </a:r>
          </a:p>
          <a:p>
            <a:pPr lvl="0"/>
            <a:r>
              <a:rPr lang="pt-BR" sz="4800" dirty="0"/>
              <a:t>participação dos diferentes segmentos da comunidade escolar: direção, professores, pais, alunos e funcionários/servidores  nos processos consultivos e decisórios através do Conselho de Escola, Associação de Pais e Mestres, Conselhos de Classe/Ano/Termo/Ciclo e Grêmio Estudantil;</a:t>
            </a:r>
          </a:p>
          <a:p>
            <a:pPr lvl="0"/>
            <a:r>
              <a:rPr lang="pt-BR" sz="4800" dirty="0"/>
              <a:t>autonomia da gestão pedagógica, administrativa e financeira, respeitadas as diretrizes e normas vigentes;</a:t>
            </a:r>
          </a:p>
          <a:p>
            <a:pPr lvl="0"/>
            <a:r>
              <a:rPr lang="pt-BR" sz="4800" dirty="0"/>
              <a:t>transparência nos procedimentos pedagógicos, administrativos, financeiros, garantindo-se a responsabilidade e o zelo comum na manutenção, otimização do uso, aplicação e distribuição adequada dos recursos públicos; valorização da Escola enquanto espaço privilegiado de execução do processo educacional.</a:t>
            </a:r>
          </a:p>
          <a:p>
            <a:pPr lvl="0"/>
            <a:endParaRPr lang="pt-BR" sz="4800" dirty="0"/>
          </a:p>
          <a:p>
            <a:pPr lvl="0"/>
            <a:endParaRPr lang="pt-BR" sz="4400" dirty="0"/>
          </a:p>
          <a:p>
            <a:pPr lvl="0"/>
            <a:endParaRPr lang="pt-BR" sz="4400" dirty="0"/>
          </a:p>
          <a:p>
            <a:endParaRPr lang="pt-BR" sz="44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Da Retenção</a:t>
            </a:r>
            <a:br>
              <a:rPr lang="pt-BR" b="1" dirty="0"/>
            </a:br>
            <a:r>
              <a:rPr lang="pt-BR" b="1" dirty="0"/>
              <a:t> </a:t>
            </a:r>
            <a:r>
              <a:rPr lang="pt-BR" dirty="0"/>
              <a:t/>
            </a:r>
            <a:br>
              <a:rPr lang="pt-BR" dirty="0"/>
            </a:br>
            <a:endParaRPr lang="pt-BR" dirty="0"/>
          </a:p>
        </p:txBody>
      </p:sp>
      <p:sp>
        <p:nvSpPr>
          <p:cNvPr id="3" name="Espaço Reservado para Conteúdo 2"/>
          <p:cNvSpPr>
            <a:spLocks noGrp="1"/>
          </p:cNvSpPr>
          <p:nvPr>
            <p:ph idx="1"/>
          </p:nvPr>
        </p:nvSpPr>
        <p:spPr/>
        <p:txBody>
          <a:bodyPr>
            <a:normAutofit fontScale="55000" lnSpcReduction="20000"/>
          </a:bodyPr>
          <a:lstStyle/>
          <a:p>
            <a:r>
              <a:rPr lang="pt-BR" b="1" dirty="0"/>
              <a:t>Art. 102</a:t>
            </a:r>
            <a:r>
              <a:rPr lang="pt-BR" dirty="0"/>
              <a:t> – Será considerado retido nas séries/anos intermediárias do Ciclo II, ( 5ª, 6ª e 7ª séries correspondentes ao 6º ,7º e 8º ano), no Ensino Fundamental, o aluno com frequência às aulas inferior a 75% (setenta e cinco por cento) do total da carga horária letiva do Curso.</a:t>
            </a:r>
          </a:p>
          <a:p>
            <a:r>
              <a:rPr lang="pt-BR" b="1" dirty="0"/>
              <a:t>Art. 103 - </a:t>
            </a:r>
            <a:r>
              <a:rPr lang="pt-BR" dirty="0"/>
              <a:t>Serão considerados retidos, na 8ª série/ 9º ano do Ensino Fundamental e ao final de cada série no Ensino Médio, os alunos que demonstrarem:</a:t>
            </a:r>
          </a:p>
          <a:p>
            <a:pPr lvl="0"/>
            <a:r>
              <a:rPr lang="pt-BR" dirty="0"/>
              <a:t>rendimento escolar insatisfatório nos objetivos essenciais dos Componentes Curriculares, expressos pelas notas 0 (zero) a 4 (quatro)  ou;</a:t>
            </a:r>
          </a:p>
          <a:p>
            <a:pPr lvl="0"/>
            <a:r>
              <a:rPr lang="pt-BR" dirty="0"/>
              <a:t>frequência às aulas inferior a 75% (setenta e cinco por cento) do total da carga horária letiva.</a:t>
            </a:r>
          </a:p>
          <a:p>
            <a:r>
              <a:rPr lang="pt-BR" b="1" dirty="0"/>
              <a:t>Art. 104 – </a:t>
            </a:r>
            <a:r>
              <a:rPr lang="pt-BR" dirty="0"/>
              <a:t>Serão considerados retidos parcialmente, com rendimento insatisfatório em mais de 03 (três) Componentes Curriculares, qualquer que seja o índice de frequência, os alunos:</a:t>
            </a:r>
          </a:p>
          <a:p>
            <a:pPr lvl="0"/>
            <a:r>
              <a:rPr lang="pt-BR" dirty="0"/>
              <a:t>da 8ª série/ 9º ano Ensino Fundamental;</a:t>
            </a:r>
          </a:p>
          <a:p>
            <a:pPr lvl="0"/>
            <a:r>
              <a:rPr lang="pt-BR" dirty="0"/>
              <a:t>de todas as séries e termos do Ensino Médio.</a:t>
            </a:r>
          </a:p>
          <a:p>
            <a:r>
              <a:rPr lang="pt-BR" b="1" dirty="0"/>
              <a:t>Parágrafo único – </a:t>
            </a:r>
            <a:r>
              <a:rPr lang="pt-BR" dirty="0"/>
              <a:t>O aluno</a:t>
            </a:r>
            <a:r>
              <a:rPr lang="pt-BR" b="1" dirty="0"/>
              <a:t> </a:t>
            </a:r>
            <a:r>
              <a:rPr lang="pt-BR" dirty="0"/>
              <a:t>ficará retido na mesma série e dispensado de cursar os Componentes Curriculares concluídos com êxito no período letivo anterior.</a:t>
            </a:r>
          </a:p>
          <a:p>
            <a:endParaRPr lang="pt-B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Da Retenção</a:t>
            </a:r>
            <a:br>
              <a:rPr lang="pt-BR" b="1" dirty="0"/>
            </a:br>
            <a:r>
              <a:rPr lang="pt-BR" b="1" dirty="0"/>
              <a:t> </a:t>
            </a:r>
            <a:r>
              <a:rPr lang="pt-BR" dirty="0"/>
              <a:t/>
            </a:r>
            <a:br>
              <a:rPr lang="pt-BR" dirty="0"/>
            </a:br>
            <a:endParaRPr lang="pt-BR" dirty="0"/>
          </a:p>
        </p:txBody>
      </p:sp>
      <p:sp>
        <p:nvSpPr>
          <p:cNvPr id="3" name="Espaço Reservado para Conteúdo 2"/>
          <p:cNvSpPr>
            <a:spLocks noGrp="1"/>
          </p:cNvSpPr>
          <p:nvPr>
            <p:ph idx="1"/>
          </p:nvPr>
        </p:nvSpPr>
        <p:spPr/>
        <p:txBody>
          <a:bodyPr>
            <a:normAutofit fontScale="40000" lnSpcReduction="20000"/>
          </a:bodyPr>
          <a:lstStyle/>
          <a:p>
            <a:r>
              <a:rPr lang="pt-BR" b="1" dirty="0"/>
              <a:t>Art. 105 </a:t>
            </a:r>
            <a:r>
              <a:rPr lang="pt-BR" dirty="0"/>
              <a:t>– Caberá ao Conselho de Classe  analisar o desempenho global do aluno, no final do período letivo com vistas às suas condições para prosseguimento de estudos, principalmente quando o rendimento escolar for insatisfatório em até 03(três) Componentes Curriculares, como também decidir sobre a retenção do aluno.</a:t>
            </a:r>
          </a:p>
          <a:p>
            <a:r>
              <a:rPr lang="pt-BR" b="1" dirty="0"/>
              <a:t>Parágrafo único – </a:t>
            </a:r>
            <a:r>
              <a:rPr lang="pt-BR" dirty="0"/>
              <a:t>A</a:t>
            </a:r>
            <a:r>
              <a:rPr lang="pt-BR" b="1" dirty="0"/>
              <a:t> </a:t>
            </a:r>
            <a:r>
              <a:rPr lang="pt-BR" dirty="0"/>
              <a:t>Escola oferecerá um ano de programação específica de recuperação para o aluno retido na 8ª série/ 9º ano do Ensino Fundamental, Ciclo II.</a:t>
            </a:r>
            <a:r>
              <a:rPr lang="pt-BR" b="1" dirty="0"/>
              <a:t> </a:t>
            </a:r>
            <a:endParaRPr lang="pt-BR" dirty="0"/>
          </a:p>
          <a:p>
            <a:r>
              <a:rPr lang="pt-BR" b="1" dirty="0"/>
              <a:t>Art. 106 -</a:t>
            </a:r>
            <a:r>
              <a:rPr lang="pt-BR" dirty="0"/>
              <a:t> O aluno ou seu responsável poderá solicitar reconsideração ou recurso dos resultados finais de avaliação, nos termos da legislação vigente.</a:t>
            </a:r>
          </a:p>
          <a:p>
            <a:r>
              <a:rPr lang="pt-BR" b="1" dirty="0"/>
              <a:t>Seção II</a:t>
            </a:r>
            <a:endParaRPr lang="pt-BR" dirty="0"/>
          </a:p>
          <a:p>
            <a:r>
              <a:rPr lang="pt-BR" b="1" dirty="0"/>
              <a:t>Da Transferência</a:t>
            </a:r>
            <a:endParaRPr lang="pt-BR" dirty="0"/>
          </a:p>
          <a:p>
            <a:r>
              <a:rPr lang="pt-BR" dirty="0"/>
              <a:t> </a:t>
            </a:r>
          </a:p>
          <a:p>
            <a:r>
              <a:rPr lang="pt-BR" b="1" dirty="0"/>
              <a:t>Art. 107 </a:t>
            </a:r>
            <a:r>
              <a:rPr lang="pt-BR" dirty="0"/>
              <a:t>- As transferências serão recebidas e expedidas, durante o período letivo, respeitada a legislação vigente.</a:t>
            </a:r>
          </a:p>
          <a:p>
            <a:r>
              <a:rPr lang="pt-BR" b="1" dirty="0"/>
              <a:t>Art. 108 </a:t>
            </a:r>
            <a:r>
              <a:rPr lang="pt-BR" dirty="0"/>
              <a:t>- O pedido de transferência será deferido mediante o requerimento dirigido ao Diretor de Escola, pelo aluno, quando maior, ou pelo seu responsável;</a:t>
            </a:r>
          </a:p>
          <a:p>
            <a:r>
              <a:rPr lang="pt-BR" b="1" dirty="0"/>
              <a:t>Art. 109</a:t>
            </a:r>
            <a:r>
              <a:rPr lang="pt-BR" dirty="0"/>
              <a:t> - O recebimento de transferência no Ensino Fundamental e no Ensino Médio, durante o período letivo, far-se-á em função da Base Nacional Comum, podendo o aluno ser classificado ou reclassificado, respeitadas as normas deste Regimento e a legislação vigente.</a:t>
            </a:r>
          </a:p>
          <a:p>
            <a:endParaRPr lang="pt-B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Da Transferência</a:t>
            </a:r>
            <a:r>
              <a:rPr lang="pt-BR" dirty="0"/>
              <a:t/>
            </a:r>
            <a:br>
              <a:rPr lang="pt-BR" dirty="0"/>
            </a:br>
            <a:endParaRPr lang="pt-BR" dirty="0"/>
          </a:p>
        </p:txBody>
      </p:sp>
      <p:sp>
        <p:nvSpPr>
          <p:cNvPr id="3" name="Espaço Reservado para Conteúdo 2"/>
          <p:cNvSpPr>
            <a:spLocks noGrp="1"/>
          </p:cNvSpPr>
          <p:nvPr>
            <p:ph idx="1"/>
          </p:nvPr>
        </p:nvSpPr>
        <p:spPr/>
        <p:txBody>
          <a:bodyPr>
            <a:normAutofit fontScale="70000" lnSpcReduction="20000"/>
          </a:bodyPr>
          <a:lstStyle/>
          <a:p>
            <a:r>
              <a:rPr lang="pt-BR" b="1" dirty="0"/>
              <a:t>Art. 110 </a:t>
            </a:r>
            <a:r>
              <a:rPr lang="pt-BR" dirty="0"/>
              <a:t>- O aluno recebido por transferência deverá ser submetido ao processo de adaptação pedagógica, quando houver defasagem de conhecimentos, seja proveniente de lacunas ou ausência de estudos em determinados Componentes Curriculares.</a:t>
            </a:r>
          </a:p>
          <a:p>
            <a:r>
              <a:rPr lang="pt-BR" b="1" dirty="0"/>
              <a:t>Parágrafo único</a:t>
            </a:r>
            <a:r>
              <a:rPr lang="pt-BR" dirty="0"/>
              <a:t> - O processo de adaptação pedagógica será realizado através de orientação de estudos, projetos de recuperação, contínua ou paralela, em função do ensino aprendizagem nos Componentes Curriculares previstos na série em que o aluno estiver cursando.</a:t>
            </a:r>
          </a:p>
          <a:p>
            <a:r>
              <a:rPr lang="pt-BR" b="1" dirty="0"/>
              <a:t>Art. 111 –</a:t>
            </a:r>
            <a:r>
              <a:rPr lang="pt-BR" dirty="0"/>
              <a:t> Na 8ª série/ 9º ano do Ensino Fundamental Ciclo II e nas séries do Ensino Médio, a Escola receberá a transferência de alunos sob o regime de Progressão Parcial de Estudos.</a:t>
            </a:r>
          </a:p>
          <a:p>
            <a:r>
              <a:rPr lang="pt-BR" b="1" dirty="0"/>
              <a:t>Parágrafo único</a:t>
            </a:r>
            <a:r>
              <a:rPr lang="pt-BR" dirty="0"/>
              <a:t> - O aluno maior ou responsável será informado das normas para a Progressão Parcial de Estudos e assinará termo de anuência.</a:t>
            </a:r>
          </a:p>
          <a:p>
            <a:r>
              <a:rPr lang="pt-BR" b="1" dirty="0"/>
              <a:t> </a:t>
            </a:r>
            <a:endParaRPr lang="pt-BR" dirty="0"/>
          </a:p>
          <a:p>
            <a:endParaRPr lang="pt-B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188640"/>
            <a:ext cx="6571343" cy="1665115"/>
          </a:xfrm>
        </p:spPr>
        <p:txBody>
          <a:bodyPr>
            <a:normAutofit fontScale="90000"/>
          </a:bodyPr>
          <a:lstStyle/>
          <a:p>
            <a:r>
              <a:rPr lang="pt-BR" dirty="0"/>
              <a:t/>
            </a:r>
            <a:br>
              <a:rPr lang="pt-BR" dirty="0"/>
            </a:br>
            <a:r>
              <a:rPr lang="pt-BR" b="1" dirty="0"/>
              <a:t>Da Educação Escolar de Alunos com Necessidades Educacionais Especiais</a:t>
            </a:r>
            <a:r>
              <a:rPr lang="pt-BR" dirty="0"/>
              <a:t/>
            </a:r>
            <a:br>
              <a:rPr lang="pt-BR" dirty="0"/>
            </a:br>
            <a:endParaRPr lang="pt-BR" dirty="0"/>
          </a:p>
        </p:txBody>
      </p:sp>
      <p:sp>
        <p:nvSpPr>
          <p:cNvPr id="3" name="Espaço Reservado para Conteúdo 2"/>
          <p:cNvSpPr>
            <a:spLocks noGrp="1"/>
          </p:cNvSpPr>
          <p:nvPr>
            <p:ph idx="1"/>
          </p:nvPr>
        </p:nvSpPr>
        <p:spPr/>
        <p:txBody>
          <a:bodyPr>
            <a:normAutofit fontScale="77500" lnSpcReduction="20000"/>
          </a:bodyPr>
          <a:lstStyle/>
          <a:p>
            <a:r>
              <a:rPr lang="pt-BR" b="1" dirty="0"/>
              <a:t>Art. 112 -</a:t>
            </a:r>
            <a:r>
              <a:rPr lang="pt-BR" dirty="0"/>
              <a:t> São considerados alunos com necessidades educacionais especiais:</a:t>
            </a:r>
          </a:p>
          <a:p>
            <a:r>
              <a:rPr lang="pt-BR" dirty="0"/>
              <a:t>I - alunos com deficiência física, mental, sensorial e múltipla, que demandem atendimento educacional especializado;</a:t>
            </a:r>
          </a:p>
          <a:p>
            <a:r>
              <a:rPr lang="pt-BR" dirty="0"/>
              <a:t>II - alunos com altas habilidades, superdotação e grande facilidade de aprendizagem, que os levem a dominar, rapidamente, conceitos, procedimentos e atitudes;</a:t>
            </a:r>
          </a:p>
          <a:p>
            <a:r>
              <a:rPr lang="pt-BR" dirty="0"/>
              <a:t>III - alunos com transtornos invasivos de desenvolvimento; </a:t>
            </a:r>
          </a:p>
          <a:p>
            <a:r>
              <a:rPr lang="pt-BR" dirty="0"/>
              <a:t>V - alunos com outras dificuldades ou limitações acentuadas no processo de desenvolvimento, que dificultam o acompanhamento das atividades curriculares e necessitam de recursos pedagógicos adicionais.</a:t>
            </a:r>
          </a:p>
          <a:p>
            <a:endParaRPr lang="pt-B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187570"/>
            <a:ext cx="6571343" cy="1666186"/>
          </a:xfrm>
        </p:spPr>
        <p:txBody>
          <a:bodyPr>
            <a:normAutofit fontScale="90000"/>
          </a:bodyPr>
          <a:lstStyle/>
          <a:p>
            <a:r>
              <a:rPr lang="pt-BR" dirty="0"/>
              <a:t/>
            </a:r>
            <a:br>
              <a:rPr lang="pt-BR" dirty="0"/>
            </a:br>
            <a:r>
              <a:rPr lang="pt-BR" b="1" dirty="0"/>
              <a:t>Da Educação Escolar de Alunos com Necessidades Educacionais Especiais</a:t>
            </a:r>
            <a:r>
              <a:rPr lang="pt-BR" dirty="0"/>
              <a:t/>
            </a:r>
            <a:br>
              <a:rPr lang="pt-BR" dirty="0"/>
            </a:br>
            <a:endParaRPr lang="pt-BR" dirty="0"/>
          </a:p>
        </p:txBody>
      </p:sp>
      <p:sp>
        <p:nvSpPr>
          <p:cNvPr id="3" name="Espaço Reservado para Conteúdo 2"/>
          <p:cNvSpPr>
            <a:spLocks noGrp="1"/>
          </p:cNvSpPr>
          <p:nvPr>
            <p:ph idx="1"/>
          </p:nvPr>
        </p:nvSpPr>
        <p:spPr>
          <a:xfrm>
            <a:off x="1443491" y="2015733"/>
            <a:ext cx="6571343" cy="4437603"/>
          </a:xfrm>
        </p:spPr>
        <p:txBody>
          <a:bodyPr>
            <a:normAutofit fontScale="25000" lnSpcReduction="20000"/>
          </a:bodyPr>
          <a:lstStyle/>
          <a:p>
            <a:r>
              <a:rPr lang="pt-BR" sz="3700" b="1" dirty="0">
                <a:latin typeface="Arial" panose="020B0604020202020204" pitchFamily="34" charset="0"/>
                <a:cs typeface="Arial" panose="020B0604020202020204" pitchFamily="34" charset="0"/>
              </a:rPr>
              <a:t>Art. 113 -</a:t>
            </a:r>
            <a:r>
              <a:rPr lang="pt-BR" sz="3700" dirty="0">
                <a:latin typeface="Arial" panose="020B0604020202020204" pitchFamily="34" charset="0"/>
                <a:cs typeface="Arial" panose="020B0604020202020204" pitchFamily="34" charset="0"/>
              </a:rPr>
              <a:t> Será assegurado aos alunos com necessidades educacionais especiais:</a:t>
            </a:r>
          </a:p>
          <a:p>
            <a:r>
              <a:rPr lang="pt-BR" sz="3700" dirty="0">
                <a:latin typeface="Arial" panose="020B0604020202020204" pitchFamily="34" charset="0"/>
                <a:cs typeface="Arial" panose="020B0604020202020204" pitchFamily="34" charset="0"/>
              </a:rPr>
              <a:t>I–distribuição ponderada pelas várias classes do ano escolar em que forem classificados, buscando adequação entre a idade e série/ano, para que todos se beneficiem das diferenças e ampliem, positivamente, suas experiências, dentro do princípio de educar para a diversidade;</a:t>
            </a:r>
          </a:p>
          <a:p>
            <a:r>
              <a:rPr lang="pt-BR" sz="3700" dirty="0">
                <a:latin typeface="Arial" panose="020B0604020202020204" pitchFamily="34" charset="0"/>
                <a:cs typeface="Arial" panose="020B0604020202020204" pitchFamily="34" charset="0"/>
              </a:rPr>
              <a:t>II–flexibilizações curriculares que considerem metodologias de ensino diversificadas e recursos didáticos diferenciados para o desenvolvimento de cada aluno, em consonância com o projeto pedagógico da escola e plano individualizado de ensino;</a:t>
            </a:r>
          </a:p>
          <a:p>
            <a:r>
              <a:rPr lang="pt-BR" sz="3700" dirty="0">
                <a:latin typeface="Arial" panose="020B0604020202020204" pitchFamily="34" charset="0"/>
                <a:cs typeface="Arial" panose="020B0604020202020204" pitchFamily="34" charset="0"/>
              </a:rPr>
              <a:t>III–sustentabilidade do processo escolar, mediante aprendizagem cooperativa em sala de aula, trabalho de equipe na escola e constituição de redes de apoio, com a participação da família e de outros agentes da comunidade no processo educativo;</a:t>
            </a:r>
          </a:p>
          <a:p>
            <a:r>
              <a:rPr lang="pt-BR" sz="3700" dirty="0">
                <a:latin typeface="Arial" panose="020B0604020202020204" pitchFamily="34" charset="0"/>
                <a:cs typeface="Arial" panose="020B0604020202020204" pitchFamily="34" charset="0"/>
              </a:rPr>
              <a:t>IV–atividade de aprofundamento e enriquecimento curriculares que favoreçam aos alunos com altas habilidades/superdotação o desenvolvimento de suas potencialidades criativas;</a:t>
            </a:r>
          </a:p>
          <a:p>
            <a:r>
              <a:rPr lang="pt-BR" sz="3700" dirty="0">
                <a:latin typeface="Arial" panose="020B0604020202020204" pitchFamily="34" charset="0"/>
                <a:cs typeface="Arial" panose="020B0604020202020204" pitchFamily="34" charset="0"/>
              </a:rPr>
              <a:t>V–serviços de apoio pedagógico especializado, mediante:</a:t>
            </a:r>
          </a:p>
          <a:p>
            <a:r>
              <a:rPr lang="pt-BR" sz="3700" dirty="0">
                <a:latin typeface="Arial" panose="020B0604020202020204" pitchFamily="34" charset="0"/>
                <a:cs typeface="Arial" panose="020B0604020202020204" pitchFamily="34" charset="0"/>
              </a:rPr>
              <a:t>a)atendimento educacional especializado a se efetivar em sala de recursos para orientação, complementação ou suplementação das atividades curriculares, em período diverso da classe comum em que o aluno estiver matriculado; </a:t>
            </a:r>
          </a:p>
          <a:p>
            <a:r>
              <a:rPr lang="pt-BR" sz="3700" dirty="0">
                <a:latin typeface="Arial" panose="020B0604020202020204" pitchFamily="34" charset="0"/>
                <a:cs typeface="Arial" panose="020B0604020202020204" pitchFamily="34" charset="0"/>
              </a:rPr>
              <a:t>b)atendimento itinerante de professor especializado que, em atuação colaborativa com os professores das classes comuns, assistirá os alunos que não puderem contar, em seu processo de escolarização, com o apoio da sala de recursos ou instituição especializada;</a:t>
            </a:r>
          </a:p>
          <a:p>
            <a:r>
              <a:rPr lang="pt-BR" sz="3700" dirty="0">
                <a:latin typeface="Arial" panose="020B0604020202020204" pitchFamily="34" charset="0"/>
                <a:cs typeface="Arial" panose="020B0604020202020204" pitchFamily="34" charset="0"/>
              </a:rPr>
              <a:t>c)oferta de apoios didático-pedagógicos alternativos necessários à aprendizagem, à comunicação, com utilização de linguagens e códigos aplicáveis, bem como à locomoção;</a:t>
            </a:r>
          </a:p>
          <a:p>
            <a:r>
              <a:rPr lang="pt-BR" sz="3700" b="1" dirty="0">
                <a:latin typeface="Arial" panose="020B0604020202020204" pitchFamily="34" charset="0"/>
                <a:cs typeface="Arial" panose="020B0604020202020204" pitchFamily="34" charset="0"/>
              </a:rPr>
              <a:t>Art. 114 -</a:t>
            </a:r>
            <a:r>
              <a:rPr lang="pt-BR" sz="3700" dirty="0">
                <a:latin typeface="Arial" panose="020B0604020202020204" pitchFamily="34" charset="0"/>
                <a:cs typeface="Arial" panose="020B0604020202020204" pitchFamily="34" charset="0"/>
              </a:rPr>
              <a:t> Aplicam-se aos alunos da modalidade de educação especial, as mesmas regras previstas no regimento da escola para fins de classificação em qualquer série ou etapa, independente de escolarização anterior, mediante avaliação realizada pela escola.</a:t>
            </a:r>
          </a:p>
          <a:p>
            <a:r>
              <a:rPr lang="pt-BR" dirty="0"/>
              <a:t> </a:t>
            </a:r>
          </a:p>
          <a:p>
            <a:endParaRPr lang="pt-B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 </a:t>
            </a:r>
            <a:r>
              <a:rPr lang="pt-BR" b="1" dirty="0"/>
              <a:t>Dos Serviços de Apoio Especializado (SAPE)</a:t>
            </a:r>
            <a:r>
              <a:rPr lang="pt-BR" dirty="0"/>
              <a:t/>
            </a:r>
            <a:br>
              <a:rPr lang="pt-BR" dirty="0"/>
            </a:br>
            <a:endParaRPr lang="pt-BR" dirty="0"/>
          </a:p>
        </p:txBody>
      </p:sp>
      <p:sp>
        <p:nvSpPr>
          <p:cNvPr id="3" name="Espaço Reservado para Conteúdo 2"/>
          <p:cNvSpPr>
            <a:spLocks noGrp="1"/>
          </p:cNvSpPr>
          <p:nvPr>
            <p:ph idx="1"/>
          </p:nvPr>
        </p:nvSpPr>
        <p:spPr>
          <a:xfrm>
            <a:off x="1443491" y="2015733"/>
            <a:ext cx="6571343" cy="3933547"/>
          </a:xfrm>
        </p:spPr>
        <p:txBody>
          <a:bodyPr>
            <a:noAutofit/>
          </a:bodyPr>
          <a:lstStyle/>
          <a:p>
            <a:r>
              <a:rPr lang="pt-BR" sz="1200" b="1" dirty="0">
                <a:latin typeface="Arial" panose="020B0604020202020204" pitchFamily="34" charset="0"/>
                <a:cs typeface="Arial" panose="020B0604020202020204" pitchFamily="34" charset="0"/>
              </a:rPr>
              <a:t>Art. 115 -</a:t>
            </a:r>
            <a:r>
              <a:rPr lang="pt-BR" sz="1200" dirty="0">
                <a:latin typeface="Arial" panose="020B0604020202020204" pitchFamily="34" charset="0"/>
                <a:cs typeface="Arial" panose="020B0604020202020204" pitchFamily="34" charset="0"/>
              </a:rPr>
              <a:t> Os Serviços de Apoio Pedagógico Especializado (SAPE) objetivam melhorar a qualidade da oferta da educação especial favorecendo a adoção de novas metodologias de trabalho, levando à inclusão do aluno em classes comuns do ensino regular.</a:t>
            </a:r>
          </a:p>
          <a:p>
            <a:r>
              <a:rPr lang="pt-BR" sz="1200" b="1" dirty="0">
                <a:latin typeface="Arial" panose="020B0604020202020204" pitchFamily="34" charset="0"/>
                <a:cs typeface="Arial" panose="020B0604020202020204" pitchFamily="34" charset="0"/>
              </a:rPr>
              <a:t>Art. 116 -</a:t>
            </a:r>
            <a:r>
              <a:rPr lang="pt-BR" sz="1200" dirty="0">
                <a:latin typeface="Arial" panose="020B0604020202020204" pitchFamily="34" charset="0"/>
                <a:cs typeface="Arial" panose="020B0604020202020204" pitchFamily="34" charset="0"/>
              </a:rPr>
              <a:t> O atendimento escolar a ser oferecido ao aluno com necessidades educacionais especiais deverá ser orientado por avaliação pedagógica realizada pela equipe da escola, formada pelo Diretor, Professor Coordenador e Professor da sala comum, podendo, ainda, contar, com relação aos aspectos físicos, motores, visuais, auditivos e psicossociais, com o apoio de professor especializado da Diretoria de Ensino e de profissionais da área da saúde.</a:t>
            </a:r>
          </a:p>
          <a:p>
            <a:r>
              <a:rPr lang="pt-BR" sz="1200" b="1" dirty="0">
                <a:latin typeface="Arial" panose="020B0604020202020204" pitchFamily="34" charset="0"/>
                <a:cs typeface="Arial" panose="020B0604020202020204" pitchFamily="34" charset="0"/>
              </a:rPr>
              <a:t>Art. 117 -</a:t>
            </a:r>
            <a:r>
              <a:rPr lang="pt-BR" sz="1200" dirty="0">
                <a:latin typeface="Arial" panose="020B0604020202020204" pitchFamily="34" charset="0"/>
                <a:cs typeface="Arial" panose="020B0604020202020204" pitchFamily="34" charset="0"/>
              </a:rPr>
              <a:t> Caberá aos Conselhos de Classe, ao final de cada ano letivo, aprovar relatório circunstanciado de avaliação, elaborado por professor da área, contendo parecer conclusivo sobre a situação escolar dos alunos atendidos pelos diferentes serviços de apoio especializado, acompanhado das fichas de observação periódica e contínua, nos termos da legislação vigente.</a:t>
            </a:r>
          </a:p>
          <a:p>
            <a:r>
              <a:rPr lang="pt-BR" sz="1200" b="1" dirty="0">
                <a:latin typeface="Arial" panose="020B0604020202020204" pitchFamily="34" charset="0"/>
                <a:cs typeface="Arial" panose="020B0604020202020204" pitchFamily="34" charset="0"/>
              </a:rPr>
              <a:t>Art. 118 -</a:t>
            </a:r>
            <a:r>
              <a:rPr lang="pt-BR" sz="1200" dirty="0">
                <a:latin typeface="Arial" panose="020B0604020202020204" pitchFamily="34" charset="0"/>
                <a:cs typeface="Arial" panose="020B0604020202020204" pitchFamily="34" charset="0"/>
              </a:rPr>
              <a:t> Na organização dos Serviços de Apoio Especializado (SAPE) nas Unidades Escolares, observar-se-á que: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 </a:t>
            </a:r>
            <a:r>
              <a:rPr lang="pt-BR" b="1" dirty="0"/>
              <a:t>Dos Serviços de Apoio Especializado (SAPE)</a:t>
            </a:r>
            <a:r>
              <a:rPr lang="pt-BR" dirty="0"/>
              <a:t/>
            </a:r>
            <a:br>
              <a:rPr lang="pt-BR" dirty="0"/>
            </a:br>
            <a:endParaRPr lang="pt-BR" dirty="0"/>
          </a:p>
        </p:txBody>
      </p:sp>
      <p:sp>
        <p:nvSpPr>
          <p:cNvPr id="3" name="Espaço Reservado para Conteúdo 2"/>
          <p:cNvSpPr>
            <a:spLocks noGrp="1"/>
          </p:cNvSpPr>
          <p:nvPr>
            <p:ph idx="1"/>
          </p:nvPr>
        </p:nvSpPr>
        <p:spPr>
          <a:xfrm>
            <a:off x="1443491" y="2015733"/>
            <a:ext cx="6571343" cy="3717523"/>
          </a:xfrm>
        </p:spPr>
        <p:txBody>
          <a:bodyPr>
            <a:normAutofit fontScale="25000" lnSpcReduction="20000"/>
          </a:bodyPr>
          <a:lstStyle/>
          <a:p>
            <a:r>
              <a:rPr lang="pt-BR" sz="4800" b="1" dirty="0">
                <a:latin typeface="Arial" panose="020B0604020202020204" pitchFamily="34" charset="0"/>
                <a:cs typeface="Arial" panose="020B0604020202020204" pitchFamily="34" charset="0"/>
              </a:rPr>
              <a:t>Art. 119 -</a:t>
            </a:r>
            <a:r>
              <a:rPr lang="pt-BR" sz="4800" dirty="0">
                <a:latin typeface="Arial" panose="020B0604020202020204" pitchFamily="34" charset="0"/>
                <a:cs typeface="Arial" panose="020B0604020202020204" pitchFamily="34" charset="0"/>
              </a:rPr>
              <a:t> A organização do SAPE na unidade escolar, sob a forma de sala de recursos, somente poderá ocorrer quando houver:</a:t>
            </a:r>
          </a:p>
          <a:p>
            <a:r>
              <a:rPr lang="pt-BR" sz="4800" dirty="0">
                <a:latin typeface="Arial" panose="020B0604020202020204" pitchFamily="34" charset="0"/>
                <a:cs typeface="Arial" panose="020B0604020202020204" pitchFamily="34" charset="0"/>
              </a:rPr>
              <a:t>I-comprovação de demanda avaliada pedagogicamente; </a:t>
            </a:r>
          </a:p>
          <a:p>
            <a:r>
              <a:rPr lang="pt-BR" sz="4800" dirty="0" err="1">
                <a:latin typeface="Arial" panose="020B0604020202020204" pitchFamily="34" charset="0"/>
                <a:cs typeface="Arial" panose="020B0604020202020204" pitchFamily="34" charset="0"/>
              </a:rPr>
              <a:t>II-professor</a:t>
            </a:r>
            <a:r>
              <a:rPr lang="pt-BR" sz="4800" dirty="0">
                <a:latin typeface="Arial" panose="020B0604020202020204" pitchFamily="34" charset="0"/>
                <a:cs typeface="Arial" panose="020B0604020202020204" pitchFamily="34" charset="0"/>
              </a:rPr>
              <a:t> habilitado ou, na ausência deste, professor com Licenciatura Plena em Pedagogia e curso de especialização na respectiva área da necessidade educacional, com, no mínimo, 360 horas de duração;</a:t>
            </a:r>
          </a:p>
          <a:p>
            <a:r>
              <a:rPr lang="pt-BR" sz="4800" dirty="0" err="1">
                <a:latin typeface="Arial" panose="020B0604020202020204" pitchFamily="34" charset="0"/>
                <a:cs typeface="Arial" panose="020B0604020202020204" pitchFamily="34" charset="0"/>
              </a:rPr>
              <a:t>III-espaço</a:t>
            </a:r>
            <a:r>
              <a:rPr lang="pt-BR" sz="4800" dirty="0">
                <a:latin typeface="Arial" panose="020B0604020202020204" pitchFamily="34" charset="0"/>
                <a:cs typeface="Arial" panose="020B0604020202020204" pitchFamily="34" charset="0"/>
              </a:rPr>
              <a:t> físico adequado, não segregado;</a:t>
            </a:r>
          </a:p>
          <a:p>
            <a:r>
              <a:rPr lang="pt-BR" sz="4800" dirty="0" err="1">
                <a:latin typeface="Arial" panose="020B0604020202020204" pitchFamily="34" charset="0"/>
                <a:cs typeface="Arial" panose="020B0604020202020204" pitchFamily="34" charset="0"/>
              </a:rPr>
              <a:t>IV-recursos</a:t>
            </a:r>
            <a:r>
              <a:rPr lang="pt-BR" sz="4800" dirty="0">
                <a:latin typeface="Arial" panose="020B0604020202020204" pitchFamily="34" charset="0"/>
                <a:cs typeface="Arial" panose="020B0604020202020204" pitchFamily="34" charset="0"/>
              </a:rPr>
              <a:t> e materiais didáticos específicos;</a:t>
            </a:r>
          </a:p>
          <a:p>
            <a:r>
              <a:rPr lang="pt-BR" sz="4800" dirty="0" err="1">
                <a:latin typeface="Arial" panose="020B0604020202020204" pitchFamily="34" charset="0"/>
                <a:cs typeface="Arial" panose="020B0604020202020204" pitchFamily="34" charset="0"/>
              </a:rPr>
              <a:t>V-parecer</a:t>
            </a:r>
            <a:r>
              <a:rPr lang="pt-BR" sz="4800" dirty="0">
                <a:latin typeface="Arial" panose="020B0604020202020204" pitchFamily="34" charset="0"/>
                <a:cs typeface="Arial" panose="020B0604020202020204" pitchFamily="34" charset="0"/>
              </a:rPr>
              <a:t> favorável  expedido pelo Centro de Apoio Pedagógico Especializado.</a:t>
            </a:r>
          </a:p>
          <a:p>
            <a:r>
              <a:rPr lang="pt-BR" sz="4800" b="1" dirty="0">
                <a:latin typeface="Arial" panose="020B0604020202020204" pitchFamily="34" charset="0"/>
                <a:cs typeface="Arial" panose="020B0604020202020204" pitchFamily="34" charset="0"/>
              </a:rPr>
              <a:t>§ 1º -</a:t>
            </a:r>
            <a:r>
              <a:rPr lang="pt-BR" sz="4800" dirty="0">
                <a:latin typeface="Arial" panose="020B0604020202020204" pitchFamily="34" charset="0"/>
                <a:cs typeface="Arial" panose="020B0604020202020204" pitchFamily="34" charset="0"/>
              </a:rPr>
              <a:t> As turmas a serem atendidas pelas salas de recursos poderão ser instaladas para atendimento de alunos de qualquer série, etapa ou modalidade do ensino fundamental ou médio.</a:t>
            </a:r>
          </a:p>
          <a:p>
            <a:r>
              <a:rPr lang="pt-BR" sz="4800" b="1" dirty="0">
                <a:latin typeface="Arial" panose="020B0604020202020204" pitchFamily="34" charset="0"/>
                <a:cs typeface="Arial" panose="020B0604020202020204" pitchFamily="34" charset="0"/>
              </a:rPr>
              <a:t>§ 2º -</a:t>
            </a:r>
            <a:r>
              <a:rPr lang="pt-BR" sz="4800" dirty="0">
                <a:latin typeface="Arial" panose="020B0604020202020204" pitchFamily="34" charset="0"/>
                <a:cs typeface="Arial" panose="020B0604020202020204" pitchFamily="34" charset="0"/>
              </a:rPr>
              <a:t> A constituição da turma da sala de recursos, da classe com professor especializado e da </a:t>
            </a:r>
            <a:r>
              <a:rPr lang="pt-BR" sz="4800" dirty="0" err="1">
                <a:latin typeface="Arial" panose="020B0604020202020204" pitchFamily="34" charset="0"/>
                <a:cs typeface="Arial" panose="020B0604020202020204" pitchFamily="34" charset="0"/>
              </a:rPr>
              <a:t>itinerância</a:t>
            </a:r>
            <a:r>
              <a:rPr lang="pt-BR" sz="4800" dirty="0">
                <a:latin typeface="Arial" panose="020B0604020202020204" pitchFamily="34" charset="0"/>
                <a:cs typeface="Arial" panose="020B0604020202020204" pitchFamily="34" charset="0"/>
              </a:rPr>
              <a:t> deverá observar o atendimento a alunos de uma única área de necessidade educacional especial.</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 </a:t>
            </a:r>
            <a:r>
              <a:rPr lang="pt-BR" b="1" dirty="0"/>
              <a:t>Dos Serviços de Apoio Especializado (SAPE)</a:t>
            </a:r>
            <a:r>
              <a:rPr lang="pt-BR" dirty="0"/>
              <a:t/>
            </a:r>
            <a:br>
              <a:rPr lang="pt-BR" dirty="0"/>
            </a:br>
            <a:endParaRPr lang="pt-BR" dirty="0"/>
          </a:p>
        </p:txBody>
      </p:sp>
      <p:sp>
        <p:nvSpPr>
          <p:cNvPr id="3" name="Espaço Reservado para Conteúdo 2"/>
          <p:cNvSpPr>
            <a:spLocks noGrp="1"/>
          </p:cNvSpPr>
          <p:nvPr>
            <p:ph idx="1"/>
          </p:nvPr>
        </p:nvSpPr>
        <p:spPr/>
        <p:txBody>
          <a:bodyPr>
            <a:normAutofit fontScale="62500" lnSpcReduction="20000"/>
          </a:bodyPr>
          <a:lstStyle/>
          <a:p>
            <a:r>
              <a:rPr lang="pt-BR" b="1" dirty="0">
                <a:latin typeface="Arial" panose="020B0604020202020204" pitchFamily="34" charset="0"/>
                <a:cs typeface="Arial" panose="020B0604020202020204" pitchFamily="34" charset="0"/>
              </a:rPr>
              <a:t>Art. 120 -</a:t>
            </a:r>
            <a:r>
              <a:rPr lang="pt-BR" dirty="0">
                <a:latin typeface="Arial" panose="020B0604020202020204" pitchFamily="34" charset="0"/>
                <a:cs typeface="Arial" panose="020B0604020202020204" pitchFamily="34" charset="0"/>
              </a:rPr>
              <a:t> Caberá ao professor de Educação Especial, além do atendimento prestado ao aluno:</a:t>
            </a:r>
          </a:p>
          <a:p>
            <a:r>
              <a:rPr lang="pt-BR" dirty="0">
                <a:latin typeface="Arial" panose="020B0604020202020204" pitchFamily="34" charset="0"/>
                <a:cs typeface="Arial" panose="020B0604020202020204" pitchFamily="34" charset="0"/>
              </a:rPr>
              <a:t>I-participar da elaboração da proposta pedagógica da escola;</a:t>
            </a:r>
          </a:p>
          <a:p>
            <a:r>
              <a:rPr lang="pt-BR" dirty="0">
                <a:latin typeface="Arial" panose="020B0604020202020204" pitchFamily="34" charset="0"/>
                <a:cs typeface="Arial" panose="020B0604020202020204" pitchFamily="34" charset="0"/>
              </a:rPr>
              <a:t>II-elaborar plano de trabalho que contemple as especificidades da demanda existente na unidade e/ou na região, atendidas as novas diretrizes da Educação Especial;</a:t>
            </a:r>
          </a:p>
          <a:p>
            <a:r>
              <a:rPr lang="pt-BR" dirty="0">
                <a:latin typeface="Arial" panose="020B0604020202020204" pitchFamily="34" charset="0"/>
                <a:cs typeface="Arial" panose="020B0604020202020204" pitchFamily="34" charset="0"/>
              </a:rPr>
              <a:t>III-integrar os conselhos de classe e participar das HTPC e/ou outras atividades coletivas programadas pela escola;</a:t>
            </a:r>
          </a:p>
          <a:p>
            <a:r>
              <a:rPr lang="pt-BR" dirty="0">
                <a:latin typeface="Arial" panose="020B0604020202020204" pitchFamily="34" charset="0"/>
                <a:cs typeface="Arial" panose="020B0604020202020204" pitchFamily="34" charset="0"/>
              </a:rPr>
              <a:t>IV-orientar a equipe escolar quanto aos procedimentos e estratégias de inclusão dos alunos nas classes comuns;</a:t>
            </a:r>
          </a:p>
          <a:p>
            <a:r>
              <a:rPr lang="pt-BR" dirty="0">
                <a:latin typeface="Arial" panose="020B0604020202020204" pitchFamily="34" charset="0"/>
                <a:cs typeface="Arial" panose="020B0604020202020204" pitchFamily="34" charset="0"/>
              </a:rPr>
              <a:t>V-oferecer apoio técnico pedagógico aos professores das classes comuns;</a:t>
            </a:r>
          </a:p>
          <a:p>
            <a:r>
              <a:rPr lang="pt-BR" dirty="0">
                <a:latin typeface="Arial" panose="020B0604020202020204" pitchFamily="34" charset="0"/>
                <a:cs typeface="Arial" panose="020B0604020202020204" pitchFamily="34" charset="0"/>
              </a:rPr>
              <a:t>VI-fornecer orientações e prestar atendimento aos responsáveis pelos alunos bem como à comunidade.</a:t>
            </a:r>
          </a:p>
          <a:p>
            <a:endParaRPr lang="pt-BR" dirty="0"/>
          </a:p>
        </p:txBody>
      </p:sp>
    </p:spTree>
    <p:extLst>
      <p:ext uri="{BB962C8B-B14F-4D97-AF65-F5344CB8AC3E}">
        <p14:creationId xmlns:p14="http://schemas.microsoft.com/office/powerpoint/2010/main" xmlns="" val="26076938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476672"/>
            <a:ext cx="6571343" cy="1377083"/>
          </a:xfrm>
        </p:spPr>
        <p:txBody>
          <a:bodyPr>
            <a:normAutofit fontScale="90000"/>
          </a:bodyPr>
          <a:lstStyle/>
          <a:p>
            <a:r>
              <a:rPr lang="pt-BR" b="1" dirty="0"/>
              <a:t>Da Expedição de Documentos de Vida Escolar</a:t>
            </a:r>
            <a:r>
              <a:rPr lang="pt-BR" dirty="0"/>
              <a:t/>
            </a:r>
            <a:br>
              <a:rPr lang="pt-BR" dirty="0"/>
            </a:br>
            <a:endParaRPr lang="pt-BR" dirty="0"/>
          </a:p>
        </p:txBody>
      </p:sp>
      <p:sp>
        <p:nvSpPr>
          <p:cNvPr id="3" name="Espaço Reservado para Conteúdo 2"/>
          <p:cNvSpPr>
            <a:spLocks noGrp="1"/>
          </p:cNvSpPr>
          <p:nvPr>
            <p:ph idx="1"/>
          </p:nvPr>
        </p:nvSpPr>
        <p:spPr/>
        <p:txBody>
          <a:bodyPr>
            <a:normAutofit/>
          </a:bodyPr>
          <a:lstStyle/>
          <a:p>
            <a:r>
              <a:rPr lang="pt-BR" b="1" dirty="0"/>
              <a:t>Art. 121</a:t>
            </a:r>
            <a:r>
              <a:rPr lang="pt-BR" dirty="0"/>
              <a:t>- A Escola expedirá históricos escolares, declarações de série/ano ou certificados de conclusão de Cursos com especificações que assegurem a clareza, a regularidade e a autenticidade da vida escolar dos alunos, em conformidade com a legislação vigente.</a:t>
            </a:r>
          </a:p>
          <a:p>
            <a:endParaRPr lang="pt-BR" dirty="0"/>
          </a:p>
          <a:p>
            <a:endParaRPr lang="pt-B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DAS DISPOSIÇÕES FINAIS</a:t>
            </a:r>
            <a:br>
              <a:rPr lang="pt-BR" b="1" dirty="0"/>
            </a:br>
            <a:endParaRPr lang="pt-BR" dirty="0"/>
          </a:p>
        </p:txBody>
      </p:sp>
      <p:sp>
        <p:nvSpPr>
          <p:cNvPr id="3" name="Espaço Reservado para Conteúdo 2"/>
          <p:cNvSpPr>
            <a:spLocks noGrp="1"/>
          </p:cNvSpPr>
          <p:nvPr>
            <p:ph idx="1"/>
          </p:nvPr>
        </p:nvSpPr>
        <p:spPr/>
        <p:txBody>
          <a:bodyPr>
            <a:normAutofit fontScale="55000" lnSpcReduction="20000"/>
          </a:bodyPr>
          <a:lstStyle/>
          <a:p>
            <a:r>
              <a:rPr lang="pt-BR" b="1" dirty="0"/>
              <a:t>Art. 122 -</a:t>
            </a:r>
            <a:r>
              <a:rPr lang="pt-BR" dirty="0"/>
              <a:t> A Escola manterá à disposição dos pais e alunos uma cópia do Regimento Escolar aprovado e no ato da matrícula, fornecerá  o documento síntese de sua Proposta Pedagógica, cópia de parte de seu Regimento Escolar referente às Normas de Gestão e Convivência, sistemática de avaliação, reforço e recuperação e compensação de ausências, para ciência  dos responsáveis.</a:t>
            </a:r>
          </a:p>
          <a:p>
            <a:r>
              <a:rPr lang="pt-BR" b="1" dirty="0"/>
              <a:t>Art. 123 </a:t>
            </a:r>
            <a:r>
              <a:rPr lang="pt-BR" dirty="0"/>
              <a:t>- Todos os bens da Escola e de suas Instituições juridicamente constituídas serão </a:t>
            </a:r>
            <a:r>
              <a:rPr lang="pt-BR" dirty="0" err="1"/>
              <a:t>patrimoniados</a:t>
            </a:r>
            <a:r>
              <a:rPr lang="pt-BR" dirty="0"/>
              <a:t>, sistematicamente atualizados e a cópia de seus registros encaminhados, anualmente, ao órgão da administração local.</a:t>
            </a:r>
          </a:p>
          <a:p>
            <a:r>
              <a:rPr lang="pt-BR" b="1" dirty="0"/>
              <a:t>Art. 124 </a:t>
            </a:r>
            <a:r>
              <a:rPr lang="pt-BR" dirty="0"/>
              <a:t>– Os diários de classe, após o encerramento do ano letivo, permanecerão arquivados por um período de dois anos e posteriormente serão incinerados e lavradas as atas competentes.</a:t>
            </a:r>
          </a:p>
          <a:p>
            <a:r>
              <a:rPr lang="pt-BR" b="1" dirty="0"/>
              <a:t>Art. 125 -</a:t>
            </a:r>
            <a:r>
              <a:rPr lang="pt-BR" dirty="0"/>
              <a:t> Os casos omissos e </a:t>
            </a:r>
            <a:r>
              <a:rPr lang="pt-BR" b="1" dirty="0"/>
              <a:t>não</a:t>
            </a:r>
            <a:r>
              <a:rPr lang="pt-BR" dirty="0"/>
              <a:t> previstos neste Regimento Escolar serão decididos pelo Conselho de Escola, quando forem de sua atribuição, orientado pela autoridade competente e demais órgãos, se necessário.</a:t>
            </a:r>
          </a:p>
          <a:p>
            <a:r>
              <a:rPr lang="pt-BR" b="1" dirty="0"/>
              <a:t>Parágrafo único - </a:t>
            </a:r>
            <a:r>
              <a:rPr lang="pt-BR" dirty="0"/>
              <a:t>Incorporam-se a este Regimento Escolar as determinações supervenientes oriundas de disposições legais ou de normas baixadas pelos órgãos competentes.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    DA GESTÃO                                              DEMOCRÁTICA</a:t>
            </a:r>
          </a:p>
        </p:txBody>
      </p:sp>
      <p:sp>
        <p:nvSpPr>
          <p:cNvPr id="3" name="Espaço Reservado para Conteúdo 2"/>
          <p:cNvSpPr>
            <a:spLocks noGrp="1"/>
          </p:cNvSpPr>
          <p:nvPr>
            <p:ph idx="1"/>
          </p:nvPr>
        </p:nvSpPr>
        <p:spPr/>
        <p:txBody>
          <a:bodyPr>
            <a:normAutofit fontScale="62500" lnSpcReduction="20000"/>
          </a:bodyPr>
          <a:lstStyle/>
          <a:p>
            <a:r>
              <a:rPr lang="pt-BR" b="1" dirty="0"/>
              <a:t>Art. 12</a:t>
            </a:r>
            <a:r>
              <a:rPr lang="pt-BR" dirty="0"/>
              <a:t> - A autonomia da Escola, em seus aspectos administrativos, financeiros e pedagógicos, entendidos como mecanismos de fortalecimento da gestão a serviço da comunidade, será assegurada mediante a:</a:t>
            </a:r>
          </a:p>
          <a:p>
            <a:pPr lvl="0"/>
            <a:r>
              <a:rPr lang="pt-BR" dirty="0"/>
              <a:t>capacidade da Escola coletivamente formular, implementar e avaliar a sua Proposta Pedagógica e o seu Plano de Gestão;</a:t>
            </a:r>
          </a:p>
          <a:p>
            <a:pPr lvl="0"/>
            <a:r>
              <a:rPr lang="pt-BR" dirty="0"/>
              <a:t>constituição e funcionamento do Conselho de Escola, do Conselho de Classe , da Associação de Pais e Mestres e do Grêmio Estudantil;</a:t>
            </a:r>
          </a:p>
          <a:p>
            <a:pPr lvl="0"/>
            <a:r>
              <a:rPr lang="pt-BR" dirty="0"/>
              <a:t>participação da comunidade escolar, através do Conselho de Escola, nos processos de escolha ou indicação de profissionais para o exercício de funções, respeitada a legislação vigente;</a:t>
            </a:r>
          </a:p>
          <a:p>
            <a:pPr lvl="0"/>
            <a:r>
              <a:rPr lang="pt-BR" dirty="0"/>
              <a:t>administração dos recursos financeiros, através da elaboração, execução e avaliação do respectivo plano de aplicação, devidamente aprovado pelos órgãos ou instituições escolares competentes, obedecida a legislação específica para gastos e prestação de contas de recursos públicos.</a:t>
            </a:r>
          </a:p>
          <a:p>
            <a:endParaRPr lang="pt-BR" dirty="0"/>
          </a:p>
        </p:txBody>
      </p:sp>
    </p:spTree>
    <p:extLst>
      <p:ext uri="{BB962C8B-B14F-4D97-AF65-F5344CB8AC3E}">
        <p14:creationId xmlns:p14="http://schemas.microsoft.com/office/powerpoint/2010/main" xmlns="" val="254273229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DAS DISPOSIÇÕES FINAIS</a:t>
            </a:r>
            <a:br>
              <a:rPr lang="pt-BR" b="1" dirty="0"/>
            </a:br>
            <a:endParaRPr lang="pt-BR" dirty="0"/>
          </a:p>
        </p:txBody>
      </p:sp>
      <p:sp>
        <p:nvSpPr>
          <p:cNvPr id="3" name="Espaço Reservado para Conteúdo 2"/>
          <p:cNvSpPr>
            <a:spLocks noGrp="1"/>
          </p:cNvSpPr>
          <p:nvPr>
            <p:ph idx="1"/>
          </p:nvPr>
        </p:nvSpPr>
        <p:spPr/>
        <p:txBody>
          <a:bodyPr>
            <a:normAutofit fontScale="92500" lnSpcReduction="10000"/>
          </a:bodyPr>
          <a:lstStyle/>
          <a:p>
            <a:r>
              <a:rPr lang="pt-BR" b="1" dirty="0"/>
              <a:t>Art. 126 - </a:t>
            </a:r>
            <a:r>
              <a:rPr lang="pt-BR" dirty="0"/>
              <a:t>O presente Regimento Escolar será alterado quando necessário, devendo as reformulações propostas ser submetidas à </a:t>
            </a:r>
          </a:p>
          <a:p>
            <a:endParaRPr lang="pt-BR" dirty="0"/>
          </a:p>
          <a:p>
            <a:r>
              <a:rPr lang="pt-BR" dirty="0"/>
              <a:t>de ............., publicado em DOE ................</a:t>
            </a:r>
          </a:p>
          <a:p>
            <a:endParaRPr lang="pt-BR" dirty="0"/>
          </a:p>
          <a:p>
            <a:pPr marL="0" indent="0">
              <a:buNone/>
            </a:pPr>
            <a:endParaRPr lang="pt-BR" dirty="0"/>
          </a:p>
          <a:p>
            <a:r>
              <a:rPr lang="pt-BR" dirty="0"/>
              <a:t>São Bernardo do Campo,........................de ..........</a:t>
            </a:r>
          </a:p>
          <a:p>
            <a:pPr marL="0" indent="0">
              <a:buNone/>
            </a:pPr>
            <a:endParaRPr lang="pt-BR" dirty="0"/>
          </a:p>
          <a:p>
            <a:endParaRPr lang="pt-B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obrigada</a:t>
            </a:r>
          </a:p>
        </p:txBody>
      </p:sp>
      <p:sp>
        <p:nvSpPr>
          <p:cNvPr id="3" name="Espaço Reservado para Conteúdo 2"/>
          <p:cNvSpPr>
            <a:spLocks noGrp="1"/>
          </p:cNvSpPr>
          <p:nvPr>
            <p:ph idx="1"/>
          </p:nvPr>
        </p:nvSpPr>
        <p:spPr/>
        <p:txBody>
          <a:bodyPr/>
          <a:lstStyle/>
          <a:p>
            <a:r>
              <a:rPr lang="pt-BR" dirty="0"/>
              <a:t>Supervisora Terezinha </a:t>
            </a:r>
            <a:r>
              <a:rPr lang="pt-BR" dirty="0" err="1"/>
              <a:t>Buoni</a:t>
            </a:r>
            <a:endParaRPr lang="pt-BR" dirty="0"/>
          </a:p>
          <a:p>
            <a:r>
              <a:rPr lang="pt-BR" dirty="0" err="1"/>
              <a:t>Pcnp</a:t>
            </a:r>
            <a:r>
              <a:rPr lang="pt-BR" dirty="0"/>
              <a:t> Rosângela </a:t>
            </a:r>
            <a:r>
              <a:rPr lang="pt-BR" dirty="0" err="1"/>
              <a:t>Marotti</a:t>
            </a:r>
            <a:endParaRPr lang="pt-BR" dirty="0"/>
          </a:p>
          <a:p>
            <a:r>
              <a:rPr lang="pt-BR" dirty="0" err="1"/>
              <a:t>Pcnp</a:t>
            </a:r>
            <a:r>
              <a:rPr lang="pt-BR" dirty="0"/>
              <a:t> Carmem Lúcia</a:t>
            </a:r>
          </a:p>
        </p:txBody>
      </p:sp>
    </p:spTree>
    <p:extLst>
      <p:ext uri="{BB962C8B-B14F-4D97-AF65-F5344CB8AC3E}">
        <p14:creationId xmlns:p14="http://schemas.microsoft.com/office/powerpoint/2010/main" xmlns="" val="3521956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491" y="332657"/>
            <a:ext cx="6571343" cy="1008112"/>
          </a:xfrm>
        </p:spPr>
        <p:txBody>
          <a:bodyPr>
            <a:noAutofit/>
          </a:bodyPr>
          <a:lstStyle/>
          <a:p>
            <a:r>
              <a:rPr lang="pt-BR" sz="2800" b="1" dirty="0"/>
              <a:t> **             Capítulo II</a:t>
            </a:r>
            <a:br>
              <a:rPr lang="pt-BR" sz="2800" b="1" dirty="0"/>
            </a:br>
            <a:r>
              <a:rPr lang="pt-BR" sz="2800" b="1" dirty="0"/>
              <a:t>Das Instituições Escolares</a:t>
            </a:r>
            <a:br>
              <a:rPr lang="pt-BR" sz="2800" b="1" dirty="0"/>
            </a:br>
            <a:endParaRPr lang="pt-BR" sz="2800" b="1" dirty="0"/>
          </a:p>
        </p:txBody>
      </p:sp>
      <p:sp>
        <p:nvSpPr>
          <p:cNvPr id="3" name="Espaço Reservado para Conteúdo 2"/>
          <p:cNvSpPr>
            <a:spLocks noGrp="1"/>
          </p:cNvSpPr>
          <p:nvPr>
            <p:ph idx="1"/>
          </p:nvPr>
        </p:nvSpPr>
        <p:spPr>
          <a:xfrm>
            <a:off x="1443491" y="1844824"/>
            <a:ext cx="6571343" cy="3744415"/>
          </a:xfrm>
        </p:spPr>
        <p:txBody>
          <a:bodyPr>
            <a:normAutofit fontScale="25000" lnSpcReduction="20000"/>
          </a:bodyPr>
          <a:lstStyle/>
          <a:p>
            <a:pPr marL="0" indent="0">
              <a:buNone/>
            </a:pPr>
            <a:r>
              <a:rPr lang="pt-BR" b="1" dirty="0"/>
              <a:t> </a:t>
            </a:r>
            <a:endParaRPr lang="pt-BR" dirty="0"/>
          </a:p>
          <a:p>
            <a:r>
              <a:rPr lang="pt-BR" sz="4800" b="1" dirty="0"/>
              <a:t>Art. 13 </a:t>
            </a:r>
            <a:r>
              <a:rPr lang="pt-BR" sz="4800" dirty="0"/>
              <a:t>- As instituições escolares terão a função de aprimorar o processo de construção da autonomia da Escola e as relações de convivência intra e extraescolar.</a:t>
            </a:r>
          </a:p>
          <a:p>
            <a:endParaRPr lang="pt-BR" sz="4800" dirty="0"/>
          </a:p>
          <a:p>
            <a:r>
              <a:rPr lang="pt-BR" sz="4800" b="1" dirty="0"/>
              <a:t>Art. 14</a:t>
            </a:r>
            <a:r>
              <a:rPr lang="pt-BR" sz="4800" dirty="0"/>
              <a:t> - A Escola contará com as seguintes instituições escolares criadas por lei específica:</a:t>
            </a:r>
          </a:p>
          <a:p>
            <a:pPr lvl="0"/>
            <a:r>
              <a:rPr lang="pt-BR" sz="4800" dirty="0"/>
              <a:t>Associação de Pais e Mestres; Grêmio Estudantil.</a:t>
            </a:r>
          </a:p>
          <a:p>
            <a:pPr lvl="0"/>
            <a:endParaRPr lang="pt-BR" sz="4800" dirty="0"/>
          </a:p>
          <a:p>
            <a:r>
              <a:rPr lang="pt-BR" sz="4800" b="1" dirty="0"/>
              <a:t>Parágrafo único</a:t>
            </a:r>
            <a:r>
              <a:rPr lang="pt-BR" sz="4800" dirty="0"/>
              <a:t> - Caberá à Direção da Escola garantir a articulação da Associação de Pais e Mestres com o Conselho de Escola e criar condições para a organização dos alunos no Grêmio Estudantil.</a:t>
            </a:r>
          </a:p>
          <a:p>
            <a:r>
              <a:rPr lang="pt-BR" sz="4800" b="1" dirty="0"/>
              <a:t>Art. 15</a:t>
            </a:r>
            <a:r>
              <a:rPr lang="pt-BR" sz="4800" dirty="0"/>
              <a:t> – Todos os bens da Escola e de suas instituições juridicamente constituídas serão </a:t>
            </a:r>
            <a:r>
              <a:rPr lang="pt-BR" sz="4800" dirty="0" err="1"/>
              <a:t>patrimoniados</a:t>
            </a:r>
            <a:r>
              <a:rPr lang="pt-BR" sz="4800" dirty="0"/>
              <a:t> e sistematicamente atualizados, devendo ser encaminhada anualmente ao órgão de administração local uma cópia de seus registros.</a:t>
            </a:r>
          </a:p>
          <a:p>
            <a:r>
              <a:rPr lang="pt-BR" sz="4800" b="1" dirty="0"/>
              <a:t>Art. 16</a:t>
            </a:r>
            <a:r>
              <a:rPr lang="pt-BR" sz="4800" dirty="0"/>
              <a:t> - Outras instituições e associações poderão ser criadas desde que aprovadas pelo Conselho de Escola e explicitadas no Plano de Gestão.</a:t>
            </a:r>
          </a:p>
          <a:p>
            <a:r>
              <a:rPr lang="pt-BR" sz="4800" b="1" dirty="0"/>
              <a:t> </a:t>
            </a:r>
          </a:p>
          <a:p>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              Capítulo III</a:t>
            </a:r>
            <a:r>
              <a:rPr lang="pt-BR" dirty="0"/>
              <a:t/>
            </a:r>
            <a:br>
              <a:rPr lang="pt-BR" dirty="0"/>
            </a:br>
            <a:r>
              <a:rPr lang="pt-BR" dirty="0"/>
              <a:t>            </a:t>
            </a:r>
            <a:r>
              <a:rPr lang="pt-BR" b="1" dirty="0"/>
              <a:t>Dos Colegiados</a:t>
            </a:r>
            <a:r>
              <a:rPr lang="pt-BR" dirty="0"/>
              <a:t/>
            </a:r>
            <a:br>
              <a:rPr lang="pt-BR" dirty="0"/>
            </a:br>
            <a:endParaRPr lang="pt-BR" dirty="0"/>
          </a:p>
        </p:txBody>
      </p:sp>
      <p:sp>
        <p:nvSpPr>
          <p:cNvPr id="3" name="Espaço Reservado para Conteúdo 2"/>
          <p:cNvSpPr>
            <a:spLocks noGrp="1"/>
          </p:cNvSpPr>
          <p:nvPr>
            <p:ph idx="1"/>
          </p:nvPr>
        </p:nvSpPr>
        <p:spPr/>
        <p:txBody>
          <a:bodyPr>
            <a:normAutofit/>
          </a:bodyPr>
          <a:lstStyle/>
          <a:p>
            <a:r>
              <a:rPr lang="pt-BR" b="1" dirty="0"/>
              <a:t>Art. 17</a:t>
            </a:r>
            <a:r>
              <a:rPr lang="pt-BR" dirty="0"/>
              <a:t> - A Escola contará com os seguintes colegiados:</a:t>
            </a:r>
          </a:p>
          <a:p>
            <a:pPr lvl="0"/>
            <a:r>
              <a:rPr lang="pt-BR" dirty="0"/>
              <a:t>Conselho de Escola, constituído nos termos da legislação vigente;</a:t>
            </a:r>
          </a:p>
          <a:p>
            <a:pPr lvl="0"/>
            <a:r>
              <a:rPr lang="pt-BR" dirty="0"/>
              <a:t>Conselhos de Classe, constituídos nos termos deste Regimento.</a:t>
            </a:r>
          </a:p>
          <a:p>
            <a:pPr marL="0" indent="0">
              <a:buNone/>
            </a:pPr>
            <a:r>
              <a:rPr lang="pt-BR" b="1" dirty="0"/>
              <a:t> </a:t>
            </a:r>
          </a:p>
          <a:p>
            <a:endParaRPr lang="pt-BR" dirty="0"/>
          </a:p>
        </p:txBody>
      </p:sp>
    </p:spTree>
    <p:extLst>
      <p:ext uri="{BB962C8B-B14F-4D97-AF65-F5344CB8AC3E}">
        <p14:creationId xmlns:p14="http://schemas.microsoft.com/office/powerpoint/2010/main" xmlns="" val="2729319185"/>
      </p:ext>
    </p:extLst>
  </p:cSld>
  <p:clrMapOvr>
    <a:masterClrMapping/>
  </p:clrMapOvr>
</p:sld>
</file>

<file path=ppt/theme/theme1.xml><?xml version="1.0" encoding="utf-8"?>
<a:theme xmlns:a="http://schemas.openxmlformats.org/drawingml/2006/main" name="Galeria">
  <a:themeElements>
    <a:clrScheme name="Ga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a">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F4E2CADA122C6344BB56FF8BEB44E847" ma:contentTypeVersion="2" ma:contentTypeDescription="Crie um novo documento." ma:contentTypeScope="" ma:versionID="984b52f83d837e0370f0f259bd8f1ccd">
  <xsd:schema xmlns:xsd="http://www.w3.org/2001/XMLSchema" xmlns:xs="http://www.w3.org/2001/XMLSchema" xmlns:p="http://schemas.microsoft.com/office/2006/metadata/properties" xmlns:ns2="9169df98-bb7d-49dc-9ef5-3d858c2756c3" targetNamespace="http://schemas.microsoft.com/office/2006/metadata/properties" ma:root="true" ma:fieldsID="21095cc78c3a6ee4dbf5cf80f182eab2" ns2:_="">
    <xsd:import namespace="9169df98-bb7d-49dc-9ef5-3d858c2756c3"/>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69df98-bb7d-49dc-9ef5-3d858c2756c3" elementFormDefault="qualified">
    <xsd:import namespace="http://schemas.microsoft.com/office/2006/documentManagement/types"/>
    <xsd:import namespace="http://schemas.microsoft.com/office/infopath/2007/PartnerControls"/>
    <xsd:element name="SharedWithUsers" ma:index="8" nillable="true" ma:displayName="Compartilhado com"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hes de Compartilhado Com"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6026628-442F-4A57-9E08-B8A382E59EA5}">
  <ds:schemaRefs>
    <ds:schemaRef ds:uri="http://schemas.microsoft.com/sharepoint/v3/contenttype/forms"/>
  </ds:schemaRefs>
</ds:datastoreItem>
</file>

<file path=customXml/itemProps2.xml><?xml version="1.0" encoding="utf-8"?>
<ds:datastoreItem xmlns:ds="http://schemas.openxmlformats.org/officeDocument/2006/customXml" ds:itemID="{F0D70753-9D8D-49F7-9FD7-41B786C686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69df98-bb7d-49dc-9ef5-3d858c2756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32C22D5-614C-4723-8C86-FA4D7D32246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577</TotalTime>
  <Words>7959</Words>
  <Application>Microsoft Office PowerPoint</Application>
  <PresentationFormat>Apresentação na tela (4:3)</PresentationFormat>
  <Paragraphs>713</Paragraphs>
  <Slides>71</Slides>
  <Notes>1</Notes>
  <HiddenSlides>0</HiddenSlides>
  <MMClips>0</MMClips>
  <ScaleCrop>false</ScaleCrop>
  <HeadingPairs>
    <vt:vector size="4" baseType="variant">
      <vt:variant>
        <vt:lpstr>Tema</vt:lpstr>
      </vt:variant>
      <vt:variant>
        <vt:i4>1</vt:i4>
      </vt:variant>
      <vt:variant>
        <vt:lpstr>Títulos de slides</vt:lpstr>
      </vt:variant>
      <vt:variant>
        <vt:i4>71</vt:i4>
      </vt:variant>
    </vt:vector>
  </HeadingPairs>
  <TitlesOfParts>
    <vt:vector size="72" baseType="lpstr">
      <vt:lpstr>Galeria</vt:lpstr>
      <vt:lpstr>“UM BARCO SEM RUMO VAI PARA ONDE O VENTO LEVA...”</vt:lpstr>
      <vt:lpstr> **       TÍTULO I DA CARACTERIZAÇÃO, DOS FINS E DOS OBJETIVOS DA ESCOLA  Capítulo I </vt:lpstr>
      <vt:lpstr>**    Capítulo II Dos Fins </vt:lpstr>
      <vt:lpstr>Seção II Do Ensino Médio   </vt:lpstr>
      <vt:lpstr>Capítulo IV Da Organização e Funcionamento da Escola   </vt:lpstr>
      <vt:lpstr> **            Título II Da Gestão Democrática </vt:lpstr>
      <vt:lpstr>**    DA GESTÃO                                              DEMOCRÁTICA</vt:lpstr>
      <vt:lpstr> **             Capítulo II Das Instituições Escolares </vt:lpstr>
      <vt:lpstr>**              Capítulo III             Dos Colegiados </vt:lpstr>
      <vt:lpstr>**                 Seção I Do Conselho de Escola   </vt:lpstr>
      <vt:lpstr>**                  Seção II     Do Conselho de Classe </vt:lpstr>
      <vt:lpstr> ** do conselho de classe</vt:lpstr>
      <vt:lpstr>** do conselho de classe</vt:lpstr>
      <vt:lpstr>** Das Normas de Gestão Seção I Dos Princípios </vt:lpstr>
      <vt:lpstr>Seção II Dos Direitos e Deveres dos Servidores </vt:lpstr>
      <vt:lpstr> **                    Seção IV Dos Direitos e Deveres do Corpo Discente </vt:lpstr>
      <vt:lpstr>**                Seção IV Dos Direitos e Deveres do Corpo Discente </vt:lpstr>
      <vt:lpstr>**             Seção IV Dos Direitos e Deveres do Corpo Discente </vt:lpstr>
      <vt:lpstr>* * Art. 31 – São deveres e responsabilidades do aluno </vt:lpstr>
      <vt:lpstr>* * Art. 31 – São deveres e responsabilidades do aluno </vt:lpstr>
      <vt:lpstr> **         Art. 32 – São faltas              disciplinares</vt:lpstr>
      <vt:lpstr>**       Art. 32 – São faltas disciplinares</vt:lpstr>
      <vt:lpstr>**          Art. 32 – São faltas disciplinares</vt:lpstr>
      <vt:lpstr>** Art. 32        São faltas disciplinares</vt:lpstr>
      <vt:lpstr>** Art. 32        São faltas  disciplinares</vt:lpstr>
      <vt:lpstr>** Art. 33      São faltas disciplinares</vt:lpstr>
      <vt:lpstr>** Art. 34          São faltas disciplinares</vt:lpstr>
      <vt:lpstr> Capítulo V Do Plano de Gestão da Escola </vt:lpstr>
      <vt:lpstr>Capítulo V Do Plano de Gestão da Escola </vt:lpstr>
      <vt:lpstr>Capítulo V Do Plano de Gestão da Escola</vt:lpstr>
      <vt:lpstr>Capítulo V Do Plano de Gestão da Escola</vt:lpstr>
      <vt:lpstr> **                    Capítulo II Da Avaliação Institucional </vt:lpstr>
      <vt:lpstr> **                      Capítulo III Da Avaliação do Ensino e da Aprendizagem   </vt:lpstr>
      <vt:lpstr>**    Da Avaliação do Ensino e da Aprendizagem   </vt:lpstr>
      <vt:lpstr>**             Capítulo III Da Avaliação do Ensino e da Aprendizagem </vt:lpstr>
      <vt:lpstr> Capítulo II Dos Cursos e Modalidades de Ensino </vt:lpstr>
      <vt:lpstr> Capítulo IV Da Progressão Continuada </vt:lpstr>
      <vt:lpstr>                        **                        Dos Projetos Especiais </vt:lpstr>
      <vt:lpstr> TÍTULO V DA ORGANIZAÇÃO TÉCNICO-ADMINISTRATIVA </vt:lpstr>
      <vt:lpstr> Capítulo II Do Núcleo de Direção </vt:lpstr>
      <vt:lpstr> Art. 73 – São competências do Diretor de Escola</vt:lpstr>
      <vt:lpstr> Art. 73 – São competências do Diretor de Escola</vt:lpstr>
      <vt:lpstr>Art. 73 – São competências do Diretor de Escola</vt:lpstr>
      <vt:lpstr>Art. 73 – São competências do Diretor de Escola</vt:lpstr>
      <vt:lpstr>Capítulo III Do Núcleo Técnico-Pedagógico </vt:lpstr>
      <vt:lpstr>Do Núcleo Administrativo </vt:lpstr>
      <vt:lpstr> Capítulo VI Do Corpo Docente </vt:lpstr>
      <vt:lpstr> Capítulo VI Do Corpo Docente</vt:lpstr>
      <vt:lpstr>Capítulo VI Do Corpo Docente</vt:lpstr>
      <vt:lpstr>Capítulo VII Do Corpo Discente </vt:lpstr>
      <vt:lpstr>TÍTULO VI DA ORGANIZAÇÃO DA VIDA ESCOLAR </vt:lpstr>
      <vt:lpstr>Capítulo II Das Formas de Ingresso, Transferência, Classificação e Reclassificação   </vt:lpstr>
      <vt:lpstr>Capítulo II Das Formas de Ingresso, Transferência, Classificação e Reclassificação </vt:lpstr>
      <vt:lpstr>Capítulo II Das Formas de Ingresso, Transferência, Classificação e Reclassificação </vt:lpstr>
      <vt:lpstr>* Da Frequência e Compensação de Ausências   </vt:lpstr>
      <vt:lpstr>* Da Frequência e Compensação de Ausências</vt:lpstr>
      <vt:lpstr>Da Promoção e da Recuperação </vt:lpstr>
      <vt:lpstr>Da Promoção e da Recuperação</vt:lpstr>
      <vt:lpstr>Da Recuperação </vt:lpstr>
      <vt:lpstr>Da Retenção   </vt:lpstr>
      <vt:lpstr>Da Retenção   </vt:lpstr>
      <vt:lpstr>Da Transferência </vt:lpstr>
      <vt:lpstr> Da Educação Escolar de Alunos com Necessidades Educacionais Especiais </vt:lpstr>
      <vt:lpstr> Da Educação Escolar de Alunos com Necessidades Educacionais Especiais </vt:lpstr>
      <vt:lpstr> Dos Serviços de Apoio Especializado (SAPE) </vt:lpstr>
      <vt:lpstr> Dos Serviços de Apoio Especializado (SAPE) </vt:lpstr>
      <vt:lpstr> Dos Serviços de Apoio Especializado (SAPE) </vt:lpstr>
      <vt:lpstr>Da Expedição de Documentos de Vida Escolar </vt:lpstr>
      <vt:lpstr>DAS DISPOSIÇÕES FINAIS </vt:lpstr>
      <vt:lpstr>DAS DISPOSIÇÕES FINAIS </vt:lpstr>
      <vt:lpstr>obrigada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FDE</dc:creator>
  <cp:lastModifiedBy>FDE</cp:lastModifiedBy>
  <cp:revision>37</cp:revision>
  <dcterms:created xsi:type="dcterms:W3CDTF">2016-04-20T17:28:58Z</dcterms:created>
  <dcterms:modified xsi:type="dcterms:W3CDTF">2017-02-20T18:18:29Z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0x010100F4E2CADA122C6344BB56FF8BEB44E847</vt:lpwstr>
  </property>
</Properties>
</file>