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58" r:id="rId6"/>
    <p:sldId id="261" r:id="rId7"/>
    <p:sldId id="264" r:id="rId8"/>
    <p:sldId id="265" r:id="rId9"/>
    <p:sldId id="266" r:id="rId10"/>
    <p:sldId id="281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BA2E-EA5F-438B-B176-26B46686791D}" type="datetimeFigureOut">
              <a:rPr lang="pt-BR" smtClean="0"/>
              <a:pPr/>
              <a:t>26/09/2016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802F8-E632-48C0-B3A0-9CF227A6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eesp.sharepoint.com/sites/intranet/coordenadorias/COFI/RepassePEME/Forms/AllItems.aspx?RootFolder=/sites/intranet/coordenadorias/COFI/RepassePEME/Modelos%20de%20Documentos%20Presta%C3%A7%C3%A3o%20de%20Contas%20PEME&amp;FolderCTID=0x012000533FF829BB29F5499BE298AF1DA6B97B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PEME 2016 </a:t>
            </a:r>
            <a:r>
              <a:rPr lang="pt-BR" b="1" dirty="0"/>
              <a:t>PROCEDIMENTOS PARA A PRESTAÇÃO DE CONTA DO ADIANTAMENTO DA VERBA </a:t>
            </a:r>
            <a:r>
              <a:rPr lang="pt-BR" b="1" dirty="0" smtClean="0"/>
              <a:t>Programa Enriquecimento Merenda Escolar </a:t>
            </a:r>
            <a:r>
              <a:rPr lang="pt-BR" b="1" dirty="0"/>
              <a:t>2016 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53650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NOTAS FISCAIS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A Nota </a:t>
            </a:r>
            <a:r>
              <a:rPr lang="pt-BR" b="1" dirty="0"/>
              <a:t>Fiscal deverá ser emitida dentro do período de aplicação da verba. A data limite para emissão da Nota é a data que consta da Nota de Empenho, normalmente o último dia letivo do mês. </a:t>
            </a:r>
          </a:p>
          <a:p>
            <a:r>
              <a:rPr lang="pt-BR" dirty="0"/>
              <a:t>•O processo de Prestação de Contas deverá conter no </a:t>
            </a:r>
            <a:r>
              <a:rPr lang="pt-BR" b="1" dirty="0"/>
              <a:t>mínimo uma Nota Fiscal para cada </a:t>
            </a:r>
            <a:r>
              <a:rPr lang="pt-BR" b="1" dirty="0" smtClean="0"/>
              <a:t>mês. </a:t>
            </a:r>
            <a:endParaRPr lang="pt-BR" b="1" dirty="0"/>
          </a:p>
          <a:p>
            <a:r>
              <a:rPr lang="pt-BR" dirty="0"/>
              <a:t>•</a:t>
            </a:r>
            <a:r>
              <a:rPr lang="pt-BR" b="1" dirty="0"/>
              <a:t>Não serão autorizadas as Notas Fiscais fora do período de aplicação da verba. As Notas Fiscais emitidas fora do período deverão ter o valor RECOLHIDO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0000" lnSpcReduction="2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As </a:t>
            </a:r>
            <a:r>
              <a:rPr lang="pt-BR" b="1" dirty="0"/>
              <a:t>Notas Fiscais não podem conter rasuras, emendas ou alterações. Em caso de lapso a mesma deve vir acompanhada de Carta de Correção devidamente endereçada a Unidade Escolar, datada, assinada e carimbada pelo Fornecedor. </a:t>
            </a:r>
          </a:p>
          <a:p>
            <a:r>
              <a:rPr lang="pt-BR" dirty="0"/>
              <a:t>•</a:t>
            </a:r>
            <a:r>
              <a:rPr lang="pt-BR" b="1" dirty="0"/>
              <a:t>Não serão autorizadas cartas de correção para alteração de Valores e/ou Datas de Emissão e/ou destinatário. </a:t>
            </a:r>
          </a:p>
          <a:p>
            <a:r>
              <a:rPr lang="pt-BR" dirty="0"/>
              <a:t>•A Unidade Escolar deverá colar a Nota Fiscal na </a:t>
            </a:r>
            <a:r>
              <a:rPr lang="pt-BR" b="1" dirty="0"/>
              <a:t>folha de colagem onde constam todas as informações necessárias que devem ser preenchidas pela Unidade Escolar. </a:t>
            </a:r>
          </a:p>
          <a:p>
            <a:r>
              <a:rPr lang="pt-BR" dirty="0"/>
              <a:t>•A Nota Fiscal deverá ser, </a:t>
            </a:r>
            <a:r>
              <a:rPr lang="pt-BR" b="1" dirty="0"/>
              <a:t>obrigatoriamente, nota fiscal eletrônica </a:t>
            </a:r>
          </a:p>
          <a:p>
            <a:endParaRPr lang="pt-BR" dirty="0"/>
          </a:p>
          <a:p>
            <a:r>
              <a:rPr lang="pt-BR" b="1" dirty="0"/>
              <a:t>DADOS PARA PREENCHIMENTO DA NOTA FISCAL Os dados para o preenchimento das Notas Fiscais tais como Razão Social, Endereço, Bairro, Município, CEP e CNPJ devem ser os dados da DIRETORIA DE ENSINO. 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IMPORTANTE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Deverá </a:t>
            </a:r>
            <a:r>
              <a:rPr lang="pt-BR" dirty="0"/>
              <a:t>constar no campo </a:t>
            </a:r>
            <a:r>
              <a:rPr lang="pt-BR" b="1" dirty="0"/>
              <a:t>“Dados Adicionais” “Informações Complementares” da Nota Fiscal RECURSO MEC/FNDE </a:t>
            </a:r>
          </a:p>
          <a:p>
            <a:r>
              <a:rPr lang="pt-BR" dirty="0" smtClean="0"/>
              <a:t>Caso </a:t>
            </a:r>
            <a:r>
              <a:rPr lang="pt-BR" dirty="0"/>
              <a:t>o Fornecedor esqueça de digitar esta informação </a:t>
            </a:r>
            <a:r>
              <a:rPr lang="pt-BR" b="1" dirty="0"/>
              <a:t>RECURSO MEC/ FNDE, a mesma deverá ser carimbada na Nota Fiscal. </a:t>
            </a:r>
          </a:p>
          <a:p>
            <a:r>
              <a:rPr lang="pt-BR" dirty="0" smtClean="0"/>
              <a:t>Deverá </a:t>
            </a:r>
            <a:r>
              <a:rPr lang="pt-BR" dirty="0"/>
              <a:t>constar também neste campo “Dados Adicionais” “Informações Complementares” da Nota Fiscal a modalidade de Ensino </a:t>
            </a:r>
            <a:r>
              <a:rPr lang="pt-BR" b="1" dirty="0"/>
              <a:t>FUNDAMENTAL ou MÉDIO ou EJA.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494077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PESQUISA DE MERCADO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Todo </a:t>
            </a:r>
            <a:r>
              <a:rPr lang="pt-BR" b="1" dirty="0"/>
              <a:t>início de mês a Unidade Escolar deverá realizar uma pesquisa de mercado dos produtos pretendidos, em 03 diferentes estabelecimentos, para assim identificar qual deles oferece o melhor preço e qualidade. </a:t>
            </a:r>
          </a:p>
          <a:p>
            <a:r>
              <a:rPr lang="pt-BR" dirty="0" smtClean="0"/>
              <a:t>As </a:t>
            </a:r>
            <a:r>
              <a:rPr lang="pt-BR" dirty="0"/>
              <a:t>pesquisas de preços deverão ser </a:t>
            </a:r>
            <a:r>
              <a:rPr lang="pt-BR" b="1" dirty="0"/>
              <a:t>assinadas pelo Diretor da Unidade Escolar . </a:t>
            </a:r>
          </a:p>
          <a:p>
            <a:r>
              <a:rPr lang="pt-BR" dirty="0" smtClean="0"/>
              <a:t>A </a:t>
            </a:r>
            <a:r>
              <a:rPr lang="pt-BR" dirty="0"/>
              <a:t>pesquisa deverá apresentar a </a:t>
            </a:r>
            <a:r>
              <a:rPr lang="pt-BR" b="1" dirty="0"/>
              <a:t>data de sua realização que deverá, obrigatoriamente, anteceder a data da Nota Fiscal.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EXTRATOS BANCÁRIOS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1.Todos os cheques utilizados para o pagamento aos fornecedores deverão estar relacionados no extrato bancário. </a:t>
            </a:r>
          </a:p>
          <a:p>
            <a:r>
              <a:rPr lang="pt-BR" dirty="0"/>
              <a:t>2.O Saldo final deve sempre estar ZERADO e caso não esteja, deve acompanhar um Oficio justificando os motivos.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RECOLHIMENTO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r>
              <a:rPr lang="pt-BR" b="1" dirty="0"/>
              <a:t>O RECOLHIMENTO DEVERÁ OCORRER QUANDO: </a:t>
            </a:r>
          </a:p>
          <a:p>
            <a:r>
              <a:rPr lang="pt-BR" dirty="0"/>
              <a:t>1.Da não utilização de todo ou parte da verba repassada. </a:t>
            </a:r>
          </a:p>
          <a:p>
            <a:r>
              <a:rPr lang="pt-BR" dirty="0"/>
              <a:t>2.Compra de produtos indevidos (despesa glosada). </a:t>
            </a:r>
          </a:p>
          <a:p>
            <a:r>
              <a:rPr lang="pt-BR" dirty="0"/>
              <a:t>3.Emissão de Nota Fiscal fora do período de aplicação da verba. </a:t>
            </a:r>
          </a:p>
          <a:p>
            <a:r>
              <a:rPr lang="pt-BR" dirty="0"/>
              <a:t>4.Erro no cálculo dos valores para cada modalidade de ensino. </a:t>
            </a:r>
            <a:r>
              <a:rPr lang="pt-BR" b="1" dirty="0"/>
              <a:t>Quando houver recolhimento, a Guia (GDAE) e o comprovante de pagamento deverão ser anexados ao processo Na guia de recolhimento deverá constar o número da NE. </a:t>
            </a:r>
          </a:p>
          <a:p>
            <a:r>
              <a:rPr lang="pt-BR" b="1" dirty="0"/>
              <a:t>TODO RECOLHIMENTO DEVERÁ SER DEVIDAMENTE JUSTIFICADO ATRAVÉS DE OFÍCIO 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408712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pt-BR" b="1" i="1" u="sng" dirty="0"/>
              <a:t>INSTRUÇÕES</a:t>
            </a:r>
            <a:endParaRPr lang="pt-BR" b="1" dirty="0"/>
          </a:p>
          <a:p>
            <a:pPr>
              <a:buNone/>
            </a:pPr>
            <a:r>
              <a:rPr lang="pt-BR" b="1" dirty="0"/>
              <a:t>         PRESTAÇÃO DE </a:t>
            </a:r>
            <a:r>
              <a:rPr lang="pt-BR" b="1" dirty="0" smtClean="0"/>
              <a:t>CONTAS </a:t>
            </a:r>
            <a:r>
              <a:rPr lang="pt-BR" b="1" dirty="0"/>
              <a:t>FINANÇAS</a:t>
            </a:r>
          </a:p>
          <a:p>
            <a:pPr>
              <a:buNone/>
            </a:pPr>
            <a:r>
              <a:rPr lang="pt-BR" dirty="0"/>
              <a:t> </a:t>
            </a:r>
          </a:p>
          <a:p>
            <a:pPr>
              <a:buNone/>
            </a:pPr>
            <a:r>
              <a:rPr lang="pt-BR" b="1" dirty="0"/>
              <a:t>         LEIA COM ATENÇÃO</a:t>
            </a:r>
          </a:p>
          <a:p>
            <a:pPr>
              <a:buNone/>
            </a:pPr>
            <a:r>
              <a:rPr lang="pt-BR" dirty="0"/>
              <a:t> </a:t>
            </a:r>
          </a:p>
          <a:p>
            <a:pPr>
              <a:buNone/>
            </a:pPr>
            <a:r>
              <a:rPr lang="pt-BR" dirty="0"/>
              <a:t> </a:t>
            </a:r>
          </a:p>
          <a:p>
            <a:pPr>
              <a:buNone/>
            </a:pPr>
            <a:r>
              <a:rPr lang="pt-BR" dirty="0"/>
              <a:t> </a:t>
            </a:r>
          </a:p>
          <a:p>
            <a:pPr>
              <a:buNone/>
            </a:pPr>
            <a:r>
              <a:rPr lang="pt-BR" dirty="0"/>
              <a:t> A SEQUÊNCIA DOS DOCUMENTOS NO PROCESSO DE PRESTAÇÃO DE CONTAS DEVE SER A </a:t>
            </a:r>
            <a:r>
              <a:rPr lang="pt-BR" dirty="0" smtClean="0"/>
              <a:t>RELACIONADA </a:t>
            </a:r>
            <a:r>
              <a:rPr lang="pt-BR" dirty="0"/>
              <a:t>ABAIXO:  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CAPA </a:t>
            </a:r>
            <a:r>
              <a:rPr lang="pt-BR" sz="2200" dirty="0"/>
              <a:t>(FEITO PELA DE)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 smtClean="0"/>
              <a:t>TERMO </a:t>
            </a:r>
            <a:r>
              <a:rPr lang="pt-BR" b="1" dirty="0"/>
              <a:t>DE </a:t>
            </a:r>
            <a:r>
              <a:rPr lang="pt-BR" b="1" dirty="0" smtClean="0"/>
              <a:t>AUTUAÇÃO </a:t>
            </a:r>
            <a:r>
              <a:rPr lang="pt-BR" sz="2200" dirty="0" smtClean="0"/>
              <a:t>(FEITO PELA DE)</a:t>
            </a:r>
            <a:endParaRPr lang="pt-BR" sz="2200" b="1" dirty="0"/>
          </a:p>
          <a:p>
            <a:pPr marL="514350" lvl="0" indent="-514350">
              <a:buFont typeface="+mj-lt"/>
              <a:buAutoNum type="arabicPeriod"/>
            </a:pPr>
            <a:r>
              <a:rPr lang="pt-BR" b="1" dirty="0" smtClean="0"/>
              <a:t>NE </a:t>
            </a:r>
            <a:r>
              <a:rPr lang="pt-BR" sz="2200" dirty="0" smtClean="0"/>
              <a:t>(FEITO PELA DE)</a:t>
            </a:r>
            <a:endParaRPr lang="pt-BR" sz="2200" b="1" dirty="0"/>
          </a:p>
          <a:p>
            <a:pPr marL="514350" lvl="0" indent="-514350">
              <a:buFont typeface="+mj-lt"/>
              <a:buAutoNum type="arabicPeriod"/>
            </a:pPr>
            <a:r>
              <a:rPr lang="pt-BR" b="1" dirty="0" smtClean="0"/>
              <a:t>PD </a:t>
            </a:r>
            <a:r>
              <a:rPr lang="pt-BR" sz="2200" dirty="0" smtClean="0"/>
              <a:t>(FEITO PELA DE)</a:t>
            </a:r>
            <a:endParaRPr lang="pt-BR" sz="2200" b="1" dirty="0"/>
          </a:p>
          <a:p>
            <a:pPr marL="514350" lvl="0" indent="-514350">
              <a:buFont typeface="+mj-lt"/>
              <a:buAutoNum type="arabicPeriod"/>
            </a:pPr>
            <a:r>
              <a:rPr lang="pt-BR" b="1" dirty="0" smtClean="0"/>
              <a:t>OB </a:t>
            </a:r>
            <a:r>
              <a:rPr lang="pt-BR" sz="2200" dirty="0" smtClean="0"/>
              <a:t>(FEITO PELA DE)</a:t>
            </a:r>
            <a:endParaRPr lang="pt-BR" sz="2200" b="1" dirty="0"/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HISTORICO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OFÍCIO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BALANCETE 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NOTA </a:t>
            </a:r>
            <a:r>
              <a:rPr lang="pt-BR" b="1" dirty="0" smtClean="0"/>
              <a:t>FISCAL </a:t>
            </a:r>
            <a:r>
              <a:rPr lang="pt-BR" sz="2200" dirty="0" smtClean="0"/>
              <a:t>(ORDEM SEQUENCIAL)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 smtClean="0"/>
              <a:t>CHEQUES </a:t>
            </a:r>
            <a:r>
              <a:rPr lang="pt-BR" sz="2200" dirty="0" smtClean="0"/>
              <a:t>(ORDEM SEQUENCIAL)</a:t>
            </a:r>
            <a:endParaRPr lang="pt-BR" sz="2200" b="1" dirty="0"/>
          </a:p>
          <a:p>
            <a:pPr marL="514350" lvl="0" indent="-514350">
              <a:buFont typeface="+mj-lt"/>
              <a:buAutoNum type="arabicPeriod"/>
            </a:pPr>
            <a:r>
              <a:rPr lang="pt-BR" b="1" dirty="0" smtClean="0"/>
              <a:t>EXTRATO </a:t>
            </a:r>
            <a:endParaRPr lang="pt-BR" b="1" dirty="0"/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PESQUISA DE PREÇO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ORÇAMENTOS (03 )</a:t>
            </a:r>
            <a:r>
              <a:rPr lang="pt-BR" dirty="0"/>
              <a:t> </a:t>
            </a:r>
            <a:r>
              <a:rPr lang="pt-BR" sz="2200" dirty="0" smtClean="0"/>
              <a:t>(ORDEM SEQUENCIAL)</a:t>
            </a:r>
            <a:endParaRPr lang="pt-BR" sz="22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PEMEWEB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b="1" dirty="0"/>
              <a:t>Cadastro </a:t>
            </a:r>
          </a:p>
          <a:p>
            <a:r>
              <a:rPr lang="pt-BR" b="1" dirty="0"/>
              <a:t>Gerar Guia de Recolhimento </a:t>
            </a:r>
          </a:p>
          <a:p>
            <a:r>
              <a:rPr lang="pt-BR" dirty="0"/>
              <a:t>•Possibilita gerar guia de recolhimento. Para acessar essa funcionalidade, no menu “Cadastrar” selecione a opção “Gerar Guia de Recolhimento” , conforme ilustra imagem abaixo </a:t>
            </a:r>
            <a:r>
              <a:rPr lang="pt-BR" b="1" dirty="0"/>
              <a:t>: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68952" cy="247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SISTEMA GUIA DE RECOLHIMENTO - GDAE </a:t>
            </a: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95215"/>
            <a:ext cx="8229600" cy="433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OBSERVAÇÕES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b="1" dirty="0"/>
              <a:t>Atentar para a montagem do processo, organizando as Notas Fiscais de acordo com o balancete; </a:t>
            </a:r>
          </a:p>
          <a:p>
            <a:r>
              <a:rPr lang="pt-BR" b="1" dirty="0" smtClean="0"/>
              <a:t>Não </a:t>
            </a:r>
            <a:r>
              <a:rPr lang="pt-BR" b="1" dirty="0"/>
              <a:t>furar as notas fiscais e não prendê-las nos colchetes, pois isso dificulta a análise do processo; </a:t>
            </a:r>
          </a:p>
          <a:p>
            <a:r>
              <a:rPr lang="pt-BR" b="1" dirty="0" smtClean="0"/>
              <a:t>Nunca </a:t>
            </a:r>
            <a:r>
              <a:rPr lang="pt-BR" b="1" dirty="0"/>
              <a:t>deixe para efetuar os gastos no último dia do repasse; </a:t>
            </a:r>
          </a:p>
          <a:p>
            <a:r>
              <a:rPr lang="pt-BR" b="1" dirty="0" smtClean="0"/>
              <a:t>Nunca </a:t>
            </a:r>
            <a:r>
              <a:rPr lang="pt-BR" b="1" dirty="0"/>
              <a:t>gaste mais do que recebeu; </a:t>
            </a:r>
          </a:p>
          <a:p>
            <a:r>
              <a:rPr lang="pt-BR" b="1" dirty="0" smtClean="0"/>
              <a:t>Se </a:t>
            </a:r>
            <a:r>
              <a:rPr lang="pt-BR" b="1" dirty="0"/>
              <a:t>gastar menos, não se esqueça de recolher o saldo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Intranet:</a:t>
            </a:r>
            <a:r>
              <a:rPr lang="pt-BR" b="1" cap="all" dirty="0"/>
              <a:t> </a:t>
            </a:r>
            <a:r>
              <a:rPr lang="pt-BR" b="1" cap="all" dirty="0">
                <a:hlinkClick r:id="rId2" tooltip="Modelos de Documentos Prestação de Contas PEME"/>
              </a:rPr>
              <a:t>MODELOS DE DOCUMENTOS PRESTAÇÃO DE CONTAS PEME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88569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Tabela para calculo da pesquisa(dê clique duplo para usar)</a:t>
            </a:r>
            <a:endParaRPr lang="pt-B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1556792"/>
          <a:ext cx="8208912" cy="5040560"/>
        </p:xfrm>
        <a:graphic>
          <a:graphicData uri="http://schemas.openxmlformats.org/presentationml/2006/ole">
            <p:oleObj spid="_x0000_s1026" name="Planilha" r:id="rId3" imgW="6467543" imgH="48006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AS </a:t>
            </a:r>
            <a:r>
              <a:rPr lang="pt-BR" b="1" dirty="0"/>
              <a:t>FOLHAS DO PROCESSO DEVERÃO </a:t>
            </a:r>
            <a:r>
              <a:rPr lang="pt-BR" b="1" dirty="0" smtClean="0"/>
              <a:t>APENAS SER NUMERADAS PELA DE</a:t>
            </a:r>
          </a:p>
          <a:p>
            <a:pPr>
              <a:buNone/>
            </a:pPr>
            <a:endParaRPr lang="pt-B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NOTA DE EMPENHO </a:t>
            </a:r>
            <a:br>
              <a:rPr lang="pt-BR" b="1" dirty="0"/>
            </a:br>
            <a:r>
              <a:rPr lang="pt-BR" dirty="0" smtClean="0"/>
              <a:t> </a:t>
            </a:r>
            <a:r>
              <a:rPr lang="pt-BR" b="1" dirty="0"/>
              <a:t>PD/OB 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</a:t>
            </a:r>
            <a:r>
              <a:rPr lang="pt-BR" b="1" dirty="0"/>
              <a:t>FOLHA COM O HISTÓRICO DO REPASSE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 fontScale="85000" lnSpcReduction="1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1.A Nota de Empenho, a Programação de Desembolso (PD) e a Ordem Bancária (OB) serão emitidas pelas Diretorias de Ensino, que as encaminharão para as Unidades Escolares. </a:t>
            </a:r>
          </a:p>
          <a:p>
            <a:r>
              <a:rPr lang="pt-BR" dirty="0"/>
              <a:t>2.A NE, a PD, a OB e a Folha com o Histórico do Repasse deverão obrigatoriamente ser parte integrante do Processo de Prestação de Contas do Programa de Enriquecimento da Merenda Escolar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OFÍCIO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Deverá ser preenchido conforme o modelo disponibilizado </a:t>
            </a:r>
            <a:r>
              <a:rPr lang="pt-BR" dirty="0" smtClean="0"/>
              <a:t>na Intranet, </a:t>
            </a:r>
            <a:r>
              <a:rPr lang="pt-BR" dirty="0"/>
              <a:t>contendo a assinatura do responsável pelo adiantamento e a de seu superior imediato. </a:t>
            </a:r>
            <a:endParaRPr lang="pt-BR" b="1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1125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PROGRAMAÇÃO DE DESEMBOLSO(PD) 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24019"/>
            <a:ext cx="8229600" cy="427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ORDEM BANCÁRIA (OB) 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938" y="1600200"/>
            <a:ext cx="78101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HISTORICO DO REPASSE 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46805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B51613D2BCA240AD9D9202E39E144F" ma:contentTypeVersion="2" ma:contentTypeDescription="Crie um novo documento." ma:contentTypeScope="" ma:versionID="fb6ba61b2d3e30652b7f38cdc44561cc">
  <xsd:schema xmlns:xsd="http://www.w3.org/2001/XMLSchema" xmlns:xs="http://www.w3.org/2001/XMLSchema" xmlns:p="http://schemas.microsoft.com/office/2006/metadata/properties" xmlns:ns2="f877f0fc-490a-416b-a3e3-dd2cc4083fc3" targetNamespace="http://schemas.microsoft.com/office/2006/metadata/properties" ma:root="true" ma:fieldsID="acd8f9f39f0adb6b6902769ea811ce60" ns2:_="">
    <xsd:import namespace="f877f0fc-490a-416b-a3e3-dd2cc4083f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7f0fc-490a-416b-a3e3-dd2cc4083f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F6A7A0-70C7-4151-95F2-188A9E1BF276}"/>
</file>

<file path=customXml/itemProps2.xml><?xml version="1.0" encoding="utf-8"?>
<ds:datastoreItem xmlns:ds="http://schemas.openxmlformats.org/officeDocument/2006/customXml" ds:itemID="{DB129AB3-79E3-483F-8A4D-B49A83DFE4EF}"/>
</file>

<file path=customXml/itemProps3.xml><?xml version="1.0" encoding="utf-8"?>
<ds:datastoreItem xmlns:ds="http://schemas.openxmlformats.org/officeDocument/2006/customXml" ds:itemID="{CB3C6B6A-8A73-4DA6-9E36-E2B3929FF45F}"/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696</Words>
  <Application>Microsoft Office PowerPoint</Application>
  <PresentationFormat>Apresentação na tela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Tema do Office</vt:lpstr>
      <vt:lpstr>Planilha</vt:lpstr>
      <vt:lpstr>   PEME 2016 PROCEDIMENTOS PARA A PRESTAÇÃO DE CONTA DO ADIANTAMENTO DA VERBA Programa Enriquecimento Merenda Escolar 2016 </vt:lpstr>
      <vt:lpstr>Slide 2</vt:lpstr>
      <vt:lpstr>   </vt:lpstr>
      <vt:lpstr>  NOTA DE EMPENHO   PD/OB   FOLHA COM O HISTÓRICO DO REPASSE  </vt:lpstr>
      <vt:lpstr>  OFÍCIO  </vt:lpstr>
      <vt:lpstr>Slide 6</vt:lpstr>
      <vt:lpstr> PROGRAMAÇÃO DE DESEMBOLSO(PD) </vt:lpstr>
      <vt:lpstr> ORDEM BANCÁRIA (OB) </vt:lpstr>
      <vt:lpstr> HISTORICO DO REPASSE </vt:lpstr>
      <vt:lpstr>Slide 10</vt:lpstr>
      <vt:lpstr>Slide 11</vt:lpstr>
      <vt:lpstr>  NOTAS FISCAIS  </vt:lpstr>
      <vt:lpstr>Slide 13</vt:lpstr>
      <vt:lpstr>  IMPORTANTE  </vt:lpstr>
      <vt:lpstr>Slide 15</vt:lpstr>
      <vt:lpstr>  PESQUISA DE MERCADO  </vt:lpstr>
      <vt:lpstr>Slide 17</vt:lpstr>
      <vt:lpstr>  EXTRATOS BANCÁRIOS  </vt:lpstr>
      <vt:lpstr>  RECOLHIMENTO  </vt:lpstr>
      <vt:lpstr> PEMEWEB </vt:lpstr>
      <vt:lpstr>Slide 21</vt:lpstr>
      <vt:lpstr> SISTEMA GUIA DE RECOLHIMENTO - GDAE </vt:lpstr>
      <vt:lpstr>  OBSERVAÇÕES  </vt:lpstr>
      <vt:lpstr>Intranet: MODELOS DE DOCUMENTOS PRESTAÇÃO DE CONTAS PEME</vt:lpstr>
      <vt:lpstr>Tabela para calculo da pesquisa(dê clique duplo para usar)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 2016 PROCEDIMENTOS PARA A PRESTAÇÃO DE CONTA DO ADIANTAMENTO DA VERBA PEME 2016</dc:title>
  <dc:creator>FDE</dc:creator>
  <cp:lastModifiedBy>Usuario</cp:lastModifiedBy>
  <cp:revision>44</cp:revision>
  <dcterms:created xsi:type="dcterms:W3CDTF">2016-07-20T16:57:04Z</dcterms:created>
  <dcterms:modified xsi:type="dcterms:W3CDTF">2016-09-26T12:20:44Z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0x010100ACB51613D2BCA240AD9D9202E39E144F</vt:lpwstr>
  </property>
</Properties>
</file>