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94" r:id="rId16"/>
    <p:sldId id="287" r:id="rId17"/>
    <p:sldId id="288" r:id="rId18"/>
    <p:sldId id="289" r:id="rId19"/>
    <p:sldId id="290" r:id="rId20"/>
    <p:sldId id="291" r:id="rId21"/>
    <p:sldId id="257" r:id="rId22"/>
    <p:sldId id="258" r:id="rId23"/>
    <p:sldId id="259" r:id="rId24"/>
    <p:sldId id="299" r:id="rId25"/>
    <p:sldId id="260" r:id="rId26"/>
    <p:sldId id="261" r:id="rId27"/>
    <p:sldId id="262" r:id="rId28"/>
    <p:sldId id="263" r:id="rId29"/>
    <p:sldId id="269" r:id="rId30"/>
    <p:sldId id="264" r:id="rId31"/>
    <p:sldId id="265" r:id="rId32"/>
    <p:sldId id="270" r:id="rId33"/>
    <p:sldId id="271" r:id="rId34"/>
    <p:sldId id="272" r:id="rId35"/>
    <p:sldId id="273" r:id="rId36"/>
    <p:sldId id="274" r:id="rId37"/>
    <p:sldId id="297" r:id="rId38"/>
    <p:sldId id="298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2291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5807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2520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046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516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8996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9480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2056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9588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3420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6235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A9FA-0C78-425E-A685-9B9942F11B4A}" type="datetimeFigureOut">
              <a:rPr lang="pt-BR" smtClean="0"/>
              <a:pPr/>
              <a:t>10/9/2013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0E15E-59EB-4B9B-AC77-5BF988E6F1F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2091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leis/LEIS_2001/L10287.htm" TargetMode="External"/><Relationship Id="rId2" Type="http://schemas.openxmlformats.org/officeDocument/2006/relationships/hyperlink" Target="http://www.planalto.gov.br/ccivil_03/_Ato2007-2010/2009/Lei/L12013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Documentação Escolar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259228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Elaborado: Sueli Mara </a:t>
            </a:r>
            <a:r>
              <a:rPr lang="pt-BR" dirty="0" err="1" smtClean="0"/>
              <a:t>Scarin</a:t>
            </a:r>
            <a:r>
              <a:rPr lang="pt-BR" dirty="0" smtClean="0"/>
              <a:t> </a:t>
            </a:r>
            <a:r>
              <a:rPr lang="pt-BR" dirty="0" err="1" smtClean="0"/>
              <a:t>Barzon</a:t>
            </a:r>
            <a:r>
              <a:rPr lang="pt-BR" dirty="0" smtClean="0"/>
              <a:t>, Heloisa Cristina de Silva </a:t>
            </a:r>
            <a:r>
              <a:rPr lang="pt-BR" dirty="0" err="1" smtClean="0"/>
              <a:t>Mançano</a:t>
            </a:r>
            <a:r>
              <a:rPr lang="pt-BR" dirty="0" smtClean="0"/>
              <a:t> e Maria Regina Cardoso </a:t>
            </a:r>
          </a:p>
          <a:p>
            <a:pPr algn="just"/>
            <a:r>
              <a:rPr lang="pt-BR" u="sng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Ref. Bibliográfica: </a:t>
            </a:r>
          </a:p>
          <a:p>
            <a:pPr algn="just"/>
            <a:r>
              <a:rPr lang="pt-BR" dirty="0" smtClean="0"/>
              <a:t>Secretaria de Estado da Educação, </a:t>
            </a:r>
            <a:r>
              <a:rPr lang="pt-BR" b="1" dirty="0" smtClean="0"/>
              <a:t>Vida Escolar- Padronização de Documentos Escolares</a:t>
            </a:r>
            <a:r>
              <a:rPr lang="pt-BR" dirty="0" smtClean="0"/>
              <a:t>, SEESP-2013.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27337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9817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Em relação ao histórico </a:t>
            </a:r>
            <a:r>
              <a:rPr lang="pt-BR" b="1" dirty="0" smtClean="0"/>
              <a:t>escolar</a:t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sz="3100" b="1" dirty="0">
                <a:solidFill>
                  <a:srgbClr val="FF0000"/>
                </a:solidFill>
              </a:rPr>
              <a:t>Caberá ao Supervisor de Ensino nas escolas de sua </a:t>
            </a:r>
            <a:r>
              <a:rPr lang="pt-BR" sz="3100" b="1" dirty="0" smtClean="0">
                <a:solidFill>
                  <a:srgbClr val="FF0000"/>
                </a:solidFill>
              </a:rPr>
              <a:t>responsabilidade</a:t>
            </a:r>
            <a:r>
              <a:rPr lang="pt-BR" sz="3100" b="1" dirty="0" smtClean="0"/>
              <a:t>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/>
              <a:t>c</a:t>
            </a:r>
            <a:r>
              <a:rPr lang="pt-BR" dirty="0"/>
              <a:t>) conferir esses dados quando cadastrados anteriormente, retificando-os quando for o caso e/ ou efetuando a inserção de novos dados; </a:t>
            </a:r>
          </a:p>
          <a:p>
            <a:pPr marL="0" indent="0" algn="just">
              <a:buNone/>
            </a:pPr>
            <a:r>
              <a:rPr lang="pt-BR" dirty="0"/>
              <a:t>d) validar os dados disponibilizados e confirmados pelo Diretor, à vista do cumprimento do previsto no Regimento e no Plano Escolar, referentes ao ano/semestre letivos de conclusão dos alunos. - Portaria Conjunta COGSP/CEI/CENP de 28/06/2002. </a:t>
            </a:r>
            <a:r>
              <a:rPr lang="pt-BR" dirty="0" smtClean="0"/>
              <a:t>(GDAE)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853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LDBEN 9394/96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pt-BR" sz="4900" b="1" u="sng" dirty="0">
                <a:solidFill>
                  <a:srgbClr val="FF0000"/>
                </a:solidFill>
              </a:rPr>
              <a:t>Art. 12</a:t>
            </a:r>
            <a:r>
              <a:rPr lang="pt-BR" sz="4900" dirty="0">
                <a:solidFill>
                  <a:srgbClr val="FF0000"/>
                </a:solidFill>
              </a:rPr>
              <a:t>. </a:t>
            </a:r>
            <a:r>
              <a:rPr lang="pt-BR" sz="4900" dirty="0"/>
              <a:t>Os estabelecimentos de ensino, respeitadas as normas comuns e as do seu sistema de ensino, terão a incumbência de:</a:t>
            </a:r>
          </a:p>
          <a:p>
            <a:r>
              <a:rPr lang="pt-BR" sz="4900" dirty="0">
                <a:solidFill>
                  <a:schemeClr val="accent6">
                    <a:lumMod val="75000"/>
                  </a:schemeClr>
                </a:solidFill>
              </a:rPr>
              <a:t>II </a:t>
            </a:r>
            <a:r>
              <a:rPr lang="pt-BR" sz="4900" dirty="0"/>
              <a:t>- administrar seu pessoal e seus recursos materiais e financeiros;</a:t>
            </a:r>
          </a:p>
          <a:p>
            <a:r>
              <a:rPr lang="pt-BR" sz="4900" dirty="0">
                <a:solidFill>
                  <a:schemeClr val="accent6">
                    <a:lumMod val="75000"/>
                  </a:schemeClr>
                </a:solidFill>
              </a:rPr>
              <a:t>VII</a:t>
            </a:r>
            <a:r>
              <a:rPr lang="pt-BR" sz="4900" dirty="0"/>
              <a:t> - informar pai e mãe, conviventes ou não com seus filhos, e, se for o caso, os responsáveis legais, sobre a frequência e rendimento dos alunos, bem como sobre a execução da proposta pedagógica da escola; </a:t>
            </a:r>
            <a:r>
              <a:rPr lang="pt-BR" sz="4900" u="sng" dirty="0">
                <a:hlinkClick r:id="rId2"/>
              </a:rPr>
              <a:t>(Redação dada pela Lei nº 12.013, de 2009)</a:t>
            </a:r>
            <a:endParaRPr lang="pt-BR" sz="4900" dirty="0"/>
          </a:p>
          <a:p>
            <a:r>
              <a:rPr lang="pt-BR" sz="5100" dirty="0">
                <a:solidFill>
                  <a:schemeClr val="accent6">
                    <a:lumMod val="75000"/>
                  </a:schemeClr>
                </a:solidFill>
              </a:rPr>
              <a:t>VIII</a:t>
            </a:r>
            <a:r>
              <a:rPr lang="pt-BR" sz="4900" dirty="0"/>
              <a:t> – notificar ao Conselho Tutelar do Município, ao juiz competente da Comarca e ao respectivo representante do Ministério Público a relação dos alunos que apresentem quantidade de faltas acima de </a:t>
            </a:r>
            <a:r>
              <a:rPr lang="pt-BR" sz="4900" dirty="0" smtClean="0"/>
              <a:t>cinquenta </a:t>
            </a:r>
            <a:r>
              <a:rPr lang="pt-BR" sz="4900" dirty="0"/>
              <a:t>por cento do percentual permitido em lei.</a:t>
            </a:r>
            <a:r>
              <a:rPr lang="pt-BR" sz="4900" u="sng" dirty="0">
                <a:hlinkClick r:id="rId3"/>
              </a:rPr>
              <a:t>(Incluído pela Lei nº 10.287, de 2001)</a:t>
            </a:r>
            <a:endParaRPr lang="pt-BR" sz="49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498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DIRETOR DE ESCOLA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824536"/>
          </a:xfrm>
        </p:spPr>
        <p:txBody>
          <a:bodyPr>
            <a:noAutofit/>
          </a:bodyPr>
          <a:lstStyle/>
          <a:p>
            <a:pPr algn="just"/>
            <a:r>
              <a:rPr lang="pt-BR" sz="4000" dirty="0"/>
              <a:t>Na estrutura organizacional da Secretaria, o Diretor de Escola é o profissional que se ocupa da direção, administração, supervisão e coordenação da educação na escola. Sua principal função é gerenciar todo processo </a:t>
            </a:r>
            <a:r>
              <a:rPr lang="pt-BR" sz="4000" dirty="0" smtClean="0"/>
              <a:t>educativo </a:t>
            </a:r>
            <a:r>
              <a:rPr lang="pt-BR" sz="4000" dirty="0"/>
              <a:t>da escola. </a:t>
            </a:r>
          </a:p>
        </p:txBody>
      </p:sp>
    </p:spTree>
    <p:extLst>
      <p:ext uri="{BB962C8B-B14F-4D97-AF65-F5344CB8AC3E}">
        <p14:creationId xmlns="" xmlns:p14="http://schemas.microsoft.com/office/powerpoint/2010/main" val="40464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b="1" i="1" u="sng" dirty="0">
                <a:solidFill>
                  <a:srgbClr val="FF0000"/>
                </a:solidFill>
              </a:rPr>
              <a:t>DIRETOR DE ESCOLA 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b="1" i="1" u="sng" dirty="0">
                <a:solidFill>
                  <a:srgbClr val="FF0000"/>
                </a:solidFill>
              </a:rPr>
              <a:t>Atribuições Gerais </a:t>
            </a:r>
            <a:endParaRPr lang="pt-BR" b="1" u="sng" dirty="0">
              <a:solidFill>
                <a:srgbClr val="FF0000"/>
              </a:solidFill>
            </a:endParaRPr>
          </a:p>
          <a:p>
            <a:pPr algn="just"/>
            <a:r>
              <a:rPr lang="pt-BR" dirty="0"/>
              <a:t>Compete ao Diretor, em sua esfera de competência, deve garantir a concretização da função social da escola, liderando o processo de construção de identidade de sua instituição, por meio de uma eficiente gestão, nas seguintes dimensões: </a:t>
            </a:r>
          </a:p>
          <a:p>
            <a:pPr algn="just"/>
            <a:r>
              <a:rPr lang="pt-BR" dirty="0" smtClean="0"/>
              <a:t>de </a:t>
            </a:r>
            <a:r>
              <a:rPr lang="pt-BR" dirty="0"/>
              <a:t>resultados educacionais do ensino e da aprendizagem; 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participativa; 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pedagógica; 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dos recursos humanos; 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dos recursos físicos e financeiros. </a:t>
            </a:r>
          </a:p>
          <a:p>
            <a:pPr algn="just"/>
            <a:r>
              <a:rPr lang="pt-BR" b="1" i="1" u="sng" dirty="0">
                <a:solidFill>
                  <a:srgbClr val="FF0000"/>
                </a:solidFill>
              </a:rPr>
              <a:t>Na Área de Gestão de Serviços e Recursos </a:t>
            </a:r>
            <a:endParaRPr lang="pt-BR" b="1" u="sng" dirty="0">
              <a:solidFill>
                <a:srgbClr val="FF0000"/>
              </a:solidFill>
            </a:endParaRPr>
          </a:p>
          <a:p>
            <a:pPr algn="just"/>
            <a:r>
              <a:rPr lang="pt-BR" dirty="0" smtClean="0"/>
              <a:t>Promover </a:t>
            </a:r>
            <a:r>
              <a:rPr lang="pt-BR" dirty="0"/>
              <a:t>a organização da documentação e dos registros escolares </a:t>
            </a:r>
          </a:p>
          <a:p>
            <a:endParaRPr lang="pt-BR" dirty="0"/>
          </a:p>
        </p:txBody>
      </p:sp>
      <p:pic>
        <p:nvPicPr>
          <p:cNvPr id="3074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727" y="4869160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239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75048"/>
          </a:xfrm>
        </p:spPr>
        <p:txBody>
          <a:bodyPr>
            <a:normAutofit/>
          </a:bodyPr>
          <a:lstStyle/>
          <a:p>
            <a:r>
              <a:rPr lang="pt-BR" dirty="0" smtClean="0"/>
              <a:t> </a:t>
            </a:r>
            <a:r>
              <a:rPr lang="pt-BR" b="1" u="sng" dirty="0">
                <a:solidFill>
                  <a:srgbClr val="FF0000"/>
                </a:solidFill>
              </a:rPr>
              <a:t>SECRETARIA DA </a:t>
            </a:r>
            <a:r>
              <a:rPr lang="pt-BR" b="1" u="sng" dirty="0" smtClean="0">
                <a:solidFill>
                  <a:srgbClr val="FF0000"/>
                </a:solidFill>
              </a:rPr>
              <a:t>ESCOLA</a:t>
            </a:r>
            <a:br>
              <a:rPr lang="pt-BR" b="1" u="sng" dirty="0" smtClean="0">
                <a:solidFill>
                  <a:srgbClr val="FF0000"/>
                </a:solidFill>
              </a:rPr>
            </a:br>
            <a:r>
              <a:rPr lang="pt-BR" sz="2700" b="1" u="sng" dirty="0" smtClean="0">
                <a:solidFill>
                  <a:srgbClr val="FF0000"/>
                </a:solidFill>
              </a:rPr>
              <a:t> </a:t>
            </a:r>
            <a:r>
              <a:rPr lang="pt-BR" sz="2700" b="1" u="sng" dirty="0">
                <a:solidFill>
                  <a:srgbClr val="FF0000"/>
                </a:solidFill>
              </a:rPr>
              <a:t>E</a:t>
            </a:r>
            <a:r>
              <a:rPr lang="pt-BR" sz="2700" b="1" u="sng" dirty="0" smtClean="0">
                <a:solidFill>
                  <a:srgbClr val="FF0000"/>
                </a:solidFill>
              </a:rPr>
              <a:t>strutura </a:t>
            </a:r>
            <a:r>
              <a:rPr lang="pt-BR" sz="2700" b="1" u="sng" dirty="0">
                <a:solidFill>
                  <a:srgbClr val="FF0000"/>
                </a:solidFill>
              </a:rPr>
              <a:t>de Recursos </a:t>
            </a:r>
            <a:r>
              <a:rPr lang="pt-BR" sz="2700" b="1" u="sng" dirty="0" smtClean="0">
                <a:solidFill>
                  <a:srgbClr val="FF0000"/>
                </a:solidFill>
              </a:rPr>
              <a:t>  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720840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dirty="0" smtClean="0"/>
              <a:t>Composta por: Gerente de Organização Escolar, Secretário de Escola, Agente de Organização Escolar, Oficial Administrativo e Agente Administrativo; com suas atribuições definidas nos termos da Lei Complementar nº 1.144/2011, Decreto nº 57.462/2011 e Resolução SE 52/2011. </a:t>
            </a:r>
          </a:p>
        </p:txBody>
      </p:sp>
    </p:spTree>
    <p:extLst>
      <p:ext uri="{BB962C8B-B14F-4D97-AF65-F5344CB8AC3E}">
        <p14:creationId xmlns="" xmlns:p14="http://schemas.microsoft.com/office/powerpoint/2010/main" val="180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ATRIBUIÇÕES</a:t>
            </a:r>
            <a:endParaRPr lang="pt-BR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4000" b="1" u="sng" dirty="0" smtClean="0">
                <a:solidFill>
                  <a:srgbClr val="FF0000"/>
                </a:solidFill>
              </a:rPr>
              <a:t>Gerente de Organização Escolar </a:t>
            </a:r>
            <a:r>
              <a:rPr lang="pt-BR" sz="4000" dirty="0" smtClean="0"/>
              <a:t>exerce </a:t>
            </a: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pt-BR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gestão</a:t>
            </a:r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4000" dirty="0" smtClean="0"/>
              <a:t>das atividades de responsabilidade da Secretaria da Escola, responsabilizando-se pelo acompanhamento e controle de sua execução, com vistas ao pleno desenvolvimento dos trabalhos, a fim de garantir o cumprimento das atividades e o atendimento às necessidades da escola. </a:t>
            </a:r>
          </a:p>
          <a:p>
            <a:pPr algn="just"/>
            <a:r>
              <a:rPr lang="pt-BR" sz="4000" b="1" u="sng" dirty="0" smtClean="0">
                <a:solidFill>
                  <a:srgbClr val="FF0000"/>
                </a:solidFill>
              </a:rPr>
              <a:t>O Secretário de Escola </a:t>
            </a:r>
            <a:r>
              <a:rPr lang="pt-BR" sz="4000" dirty="0" smtClean="0"/>
              <a:t>exerce </a:t>
            </a:r>
            <a:r>
              <a:rPr lang="pt-BR" sz="40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atividades</a:t>
            </a:r>
            <a:r>
              <a:rPr lang="pt-B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4000" dirty="0" smtClean="0"/>
              <a:t>relacionadas às ações da secretaria escolar, que lhe forem determinadas pelo Gerente de Organização Escolar ou pelo Diretor de Escola.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ATRIBUIÇÕES</a:t>
            </a:r>
            <a:endParaRPr lang="pt-BR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245710"/>
            <a:ext cx="8229600" cy="452596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>
                <a:solidFill>
                  <a:srgbClr val="FF0000"/>
                </a:solidFill>
              </a:rPr>
              <a:t>Agente de Organização Escolar, Oficial Administrativo e Agente </a:t>
            </a:r>
            <a:r>
              <a:rPr lang="pt-BR" b="1" dirty="0" smtClean="0">
                <a:solidFill>
                  <a:srgbClr val="FF0000"/>
                </a:solidFill>
              </a:rPr>
              <a:t>Administrativo:</a:t>
            </a:r>
          </a:p>
          <a:p>
            <a:pPr marL="0" lvl="0" indent="0" algn="just">
              <a:buNone/>
            </a:pPr>
            <a:r>
              <a:rPr lang="pt-BR" dirty="0" smtClean="0"/>
              <a:t> Cabe </a:t>
            </a:r>
            <a:r>
              <a:rPr lang="pt-B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desenvolver atividades</a:t>
            </a:r>
            <a:r>
              <a:rPr lang="pt-BR" dirty="0"/>
              <a:t> no âmbito da organização escolar, relacionadas com a execução de ações envolvendo a secretaria escolar e o atendimento a alunos e à comunidade, de acordo com as necessidades da escola, a saber: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098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869160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758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ATRIBUIÇÕES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I</a:t>
            </a:r>
            <a:r>
              <a:rPr lang="pt-BR" b="1" dirty="0"/>
              <a:t> </a:t>
            </a:r>
            <a:r>
              <a:rPr lang="pt-BR" dirty="0"/>
              <a:t>– organizar e manter atualizados os prontuários dos alunos, procedendo ao registro e escrituração relativos à vida escolar, especialmente no que se refere à matrícula, frequência e histórico escolar;</a:t>
            </a:r>
          </a:p>
          <a:p>
            <a:pPr marL="0" indent="0" algn="just">
              <a:buNone/>
            </a:pPr>
            <a:r>
              <a:rPr lang="pt-BR" dirty="0"/>
              <a:t>II </a:t>
            </a:r>
            <a:r>
              <a:rPr lang="pt-BR" dirty="0" smtClean="0"/>
              <a:t>– providenciar </a:t>
            </a:r>
            <a:r>
              <a:rPr lang="pt-BR" dirty="0"/>
              <a:t>a elaboração de diplomas, certificados de conclusão de série e de cursos, de aprovação em disciplinas e outros documentos relativos à vida escolar dos alunos;</a:t>
            </a:r>
          </a:p>
          <a:p>
            <a:pPr marL="0" indent="0" algn="just">
              <a:buNone/>
            </a:pPr>
            <a:r>
              <a:rPr lang="pt-BR" dirty="0"/>
              <a:t>III – expedir comunicados à equipe escolar sobre a movimentação escolar dos alunos;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838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ATRIBUIÇÕES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3800" dirty="0"/>
              <a:t>IV – inserir, manter e atualizar dados dos alunos nos Sistemas Informatizados Corporativos da Secretaria de Estado da Educação, tais como:</a:t>
            </a:r>
          </a:p>
          <a:p>
            <a:pPr lvl="0" algn="just"/>
            <a:r>
              <a:rPr lang="pt-BR" sz="3800" dirty="0"/>
              <a:t>efetivação de matrícula e manutenção da ficha cadastral dos alunos, de acordo com a documentação civil, e atualização do endereço completo; </a:t>
            </a:r>
          </a:p>
          <a:p>
            <a:pPr lvl="0" algn="just"/>
            <a:r>
              <a:rPr lang="pt-BR" sz="3800" dirty="0"/>
              <a:t> lançamento de todas as informações referentes à participação em programas de distribuição de renda, transporte escolar e, quando for o caso, de caracterização de necessidade educacional especial;</a:t>
            </a:r>
          </a:p>
          <a:p>
            <a:pPr lvl="0" algn="just"/>
            <a:r>
              <a:rPr lang="pt-BR" sz="3800" dirty="0"/>
              <a:t>lançamento da movimentação escolar, tais como transferências, ausências, abandono e outros; </a:t>
            </a:r>
          </a:p>
          <a:p>
            <a:pPr lvl="0" algn="just"/>
            <a:r>
              <a:rPr lang="pt-BR" sz="3800" dirty="0"/>
              <a:t>lançamento de notas e frequência dos alunos, por componente curricular, no Sistema de Avaliação e Frequência; </a:t>
            </a:r>
          </a:p>
          <a:p>
            <a:pPr lvl="0" algn="just"/>
            <a:r>
              <a:rPr lang="pt-BR" sz="3800" dirty="0"/>
              <a:t>registro do Rendimento Escolar Individualizado;</a:t>
            </a:r>
          </a:p>
          <a:p>
            <a:pPr lvl="0" algn="just"/>
            <a:r>
              <a:rPr lang="pt-BR" sz="3800" dirty="0"/>
              <a:t>preparação da documentação e dados para consultas e publicação de registro de concluintes de curso no sistema GDAE, Módulo Concluintes</a:t>
            </a:r>
            <a:r>
              <a:rPr lang="pt-BR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7462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ATRIBUIÇÕES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8531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/>
              <a:t>V – organizar e manter atualizado o protocolo, arquivo escolar, acervo de leis, decretos, regulamentos, resoluções, portarias e comunicados de interesse da escola, responsabilizando-se pela guarda de documentos;</a:t>
            </a:r>
          </a:p>
          <a:p>
            <a:pPr marL="0" indent="0" algn="just">
              <a:buNone/>
            </a:pPr>
            <a:r>
              <a:rPr lang="pt-BR" dirty="0"/>
              <a:t>VI – acompanhar as publicações Oficial do </a:t>
            </a:r>
            <a:r>
              <a:rPr lang="pt-BR" dirty="0" smtClean="0"/>
              <a:t>Estado;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VII – </a:t>
            </a:r>
            <a:r>
              <a:rPr lang="pt-BR" b="1" dirty="0">
                <a:solidFill>
                  <a:srgbClr val="00B050"/>
                </a:solidFill>
              </a:rPr>
              <a:t>responder, perante o superior imediato, pela regularidade e autenticidade </a:t>
            </a:r>
            <a:r>
              <a:rPr lang="pt-BR" b="1" dirty="0" smtClean="0">
                <a:solidFill>
                  <a:srgbClr val="00B050"/>
                </a:solidFill>
              </a:rPr>
              <a:t>dos registros </a:t>
            </a:r>
            <a:r>
              <a:rPr lang="pt-BR" b="1" dirty="0">
                <a:solidFill>
                  <a:srgbClr val="00B050"/>
                </a:solidFill>
              </a:rPr>
              <a:t>da vida escolar dos alunos; </a:t>
            </a:r>
          </a:p>
        </p:txBody>
      </p:sp>
    </p:spTree>
    <p:extLst>
      <p:ext uri="{BB962C8B-B14F-4D97-AF65-F5344CB8AC3E}">
        <p14:creationId xmlns="" xmlns:p14="http://schemas.microsoft.com/office/powerpoint/2010/main" val="155557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926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200" i="1" dirty="0" smtClean="0"/>
              <a:t>Para iniciar... </a:t>
            </a:r>
          </a:p>
          <a:p>
            <a:pPr algn="just">
              <a:buNone/>
            </a:pPr>
            <a:r>
              <a:rPr lang="pt-BR" sz="2200" i="1" dirty="0" smtClean="0"/>
              <a:t>“Ao mexer com documentos escolares, estou lidando com vidas humanas! </a:t>
            </a:r>
          </a:p>
          <a:p>
            <a:pPr algn="just">
              <a:buNone/>
            </a:pPr>
            <a:r>
              <a:rPr lang="pt-BR" sz="2200" i="1" dirty="0" smtClean="0"/>
              <a:t>Com seres que sonham e aspiram... </a:t>
            </a:r>
          </a:p>
          <a:p>
            <a:pPr algn="just">
              <a:buNone/>
            </a:pPr>
            <a:r>
              <a:rPr lang="pt-BR" sz="2200" i="1" dirty="0" smtClean="0"/>
              <a:t>Que lutam, que brigam, que choram e que correm em busca de uma vida melhor! </a:t>
            </a:r>
          </a:p>
          <a:p>
            <a:pPr algn="just">
              <a:buNone/>
            </a:pPr>
            <a:r>
              <a:rPr lang="pt-BR" sz="2200" i="1" dirty="0" smtClean="0"/>
              <a:t>Minhas mãos podem construir! </a:t>
            </a:r>
          </a:p>
          <a:p>
            <a:pPr algn="just">
              <a:buNone/>
            </a:pPr>
            <a:r>
              <a:rPr lang="pt-BR" sz="2200" i="1" dirty="0" smtClean="0"/>
              <a:t>Minhas mãos podem edificar! </a:t>
            </a:r>
          </a:p>
          <a:p>
            <a:pPr algn="just">
              <a:buNone/>
            </a:pPr>
            <a:r>
              <a:rPr lang="pt-BR" sz="2200" i="1" dirty="0" smtClean="0"/>
              <a:t>Tão importante são os papéis que passam pelas minhas mãos e às vezes fico a </a:t>
            </a:r>
          </a:p>
          <a:p>
            <a:pPr algn="just">
              <a:buNone/>
            </a:pPr>
            <a:r>
              <a:rPr lang="pt-BR" sz="2200" i="1" dirty="0" smtClean="0"/>
              <a:t>pensar: </a:t>
            </a:r>
          </a:p>
          <a:p>
            <a:pPr algn="just">
              <a:buNone/>
            </a:pPr>
            <a:r>
              <a:rPr lang="pt-BR" sz="2200" i="1" dirty="0" smtClean="0"/>
              <a:t>_ O que será da vida desse amanhã? </a:t>
            </a:r>
          </a:p>
          <a:p>
            <a:pPr algn="just">
              <a:buNone/>
            </a:pPr>
            <a:r>
              <a:rPr lang="pt-BR" sz="2200" i="1" dirty="0" smtClean="0"/>
              <a:t>_ Será que terá um futuro melhor? </a:t>
            </a:r>
          </a:p>
          <a:p>
            <a:pPr algn="just">
              <a:buNone/>
            </a:pPr>
            <a:r>
              <a:rPr lang="pt-BR" sz="2200" i="1" dirty="0" smtClean="0"/>
              <a:t>_ Será que para ele, surgirá um novo sol? </a:t>
            </a:r>
          </a:p>
          <a:p>
            <a:pPr algn="just">
              <a:buNone/>
            </a:pPr>
            <a:r>
              <a:rPr lang="pt-BR" sz="2200" i="1" dirty="0" smtClean="0"/>
              <a:t>Esse papel parece coisa tão fria.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ATRIBUIÇÕES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VIII </a:t>
            </a:r>
            <a:r>
              <a:rPr lang="pt-BR" dirty="0"/>
              <a:t>– cumprir normas legais, regulamentos, decisões </a:t>
            </a:r>
            <a:r>
              <a:rPr lang="pt-BR" b="1" u="sng" dirty="0">
                <a:solidFill>
                  <a:srgbClr val="00B050"/>
                </a:solidFill>
              </a:rPr>
              <a:t>e prazos estabelecidos </a:t>
            </a:r>
            <a:r>
              <a:rPr lang="pt-BR" dirty="0"/>
              <a:t>para a execução dos trabalhos de sua responsabilidade;</a:t>
            </a:r>
          </a:p>
          <a:p>
            <a:pPr marL="0" indent="0" algn="just">
              <a:buNone/>
            </a:pPr>
            <a:r>
              <a:rPr lang="pt-BR" dirty="0"/>
              <a:t>IX – receber, registrar, preparar, distribuir e instruir expedientes e ofícios, dando-lhes o devido encaminhamento;</a:t>
            </a:r>
          </a:p>
          <a:p>
            <a:pPr marL="0" indent="0" algn="just">
              <a:buNone/>
            </a:pPr>
            <a:r>
              <a:rPr lang="pt-BR" dirty="0"/>
              <a:t>X – atender aos servidores da escola e aos alunos, prestando-lhes esclarecimentos sobre escrituração e legislação, consultando o superior imediato quando necessário.</a:t>
            </a:r>
          </a:p>
        </p:txBody>
      </p:sp>
    </p:spTree>
    <p:extLst>
      <p:ext uri="{BB962C8B-B14F-4D97-AF65-F5344CB8AC3E}">
        <p14:creationId xmlns="" xmlns:p14="http://schemas.microsoft.com/office/powerpoint/2010/main" val="41608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63272" cy="5760640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II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/>
              <a:t/>
            </a:r>
            <a:br>
              <a:rPr lang="pt-BR" dirty="0"/>
            </a:b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ORIENTAÇÕES BÁSICAS 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pt-B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PROCEDIMENTOS DE ESCRITURAÇÃO ESCOLAR 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0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200" b="1" u="sng" dirty="0" smtClean="0">
                <a:solidFill>
                  <a:srgbClr val="FF0000"/>
                </a:solidFill>
              </a:rPr>
              <a:t>O QUE É A ESCRITURAÇÃO ESCOLAR</a:t>
            </a:r>
            <a:endParaRPr lang="pt-BR" sz="4200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4000" dirty="0" smtClean="0"/>
              <a:t>o </a:t>
            </a:r>
            <a:r>
              <a:rPr lang="pt-BR" sz="4000" dirty="0"/>
              <a:t>registro sistemático de todos os fatos relativos à instituição de ensino </a:t>
            </a:r>
            <a:endParaRPr lang="pt-BR" sz="4000" dirty="0" smtClean="0"/>
          </a:p>
          <a:p>
            <a:pPr algn="just"/>
            <a:r>
              <a:rPr lang="pt-BR" sz="4000" dirty="0" smtClean="0"/>
              <a:t>Para que?</a:t>
            </a:r>
          </a:p>
          <a:p>
            <a:pPr algn="just"/>
            <a:r>
              <a:rPr lang="pt-BR" sz="4000" dirty="0" smtClean="0"/>
              <a:t> </a:t>
            </a:r>
            <a:r>
              <a:rPr lang="pt-BR" sz="4000" dirty="0"/>
              <a:t>tem por finalidade assegurar, a qualquer tempo, a regularidade e autenticidade da vida escolar do aluno e do funcionamento da instituição. </a:t>
            </a:r>
          </a:p>
        </p:txBody>
      </p:sp>
    </p:spTree>
    <p:extLst>
      <p:ext uri="{BB962C8B-B14F-4D97-AF65-F5344CB8AC3E}">
        <p14:creationId xmlns="" xmlns:p14="http://schemas.microsoft.com/office/powerpoint/2010/main" val="269688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uario\AppData\Local\Microsoft\Windows\Temporary Internet Files\Content.IE5\UEJEASOJ\MP9004393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77072"/>
            <a:ext cx="3416424" cy="24178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SECRETARIA DA ESCOLA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 algn="just"/>
            <a:r>
              <a:rPr lang="pt-BR" dirty="0" smtClean="0"/>
              <a:t>É o setor responsável pela escrituração escolar, a quem cabe registrar as ocorrências de acordo com a ordem e sequência dos acontecimentos, para que sirvam de documentos comprobatórios da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trajetória escolar dos alunos</a:t>
            </a:r>
            <a:r>
              <a:rPr lang="pt-BR" dirty="0" smtClean="0"/>
              <a:t>, bem como da vida funcional dos servidores que nela atuam e da própria instituição.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255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sz="5400" b="1" u="sng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pt-BR" sz="5400" b="1" u="sng" dirty="0" smtClean="0">
                <a:solidFill>
                  <a:srgbClr val="00B050"/>
                </a:solidFill>
              </a:rPr>
              <a:t>VÍDEO: Atentos ao Percurso</a:t>
            </a:r>
            <a:endParaRPr lang="pt-BR" sz="54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chemeClr val="accent6">
                    <a:lumMod val="75000"/>
                  </a:schemeClr>
                </a:solidFill>
              </a:rPr>
              <a:t>VIDA ESCOLAR DO ALUNO </a:t>
            </a:r>
            <a:endParaRPr lang="pt-BR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4800" dirty="0" smtClean="0"/>
              <a:t>inicia-se a partir da matrícula. </a:t>
            </a:r>
          </a:p>
          <a:p>
            <a:pPr algn="just"/>
            <a:r>
              <a:rPr lang="pt-BR" sz="4800" dirty="0" smtClean="0"/>
              <a:t>O registro o acompanhará por todo seu percurso escolar</a:t>
            </a:r>
            <a:r>
              <a:rPr lang="pt-BR" dirty="0" smtClean="0"/>
              <a:t>.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027" name="Picture 3" descr="C:\Users\Usuario\AppData\Local\Microsoft\Windows\Temporary Internet Files\Content.IE5\0KLIUYQG\MP90039995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03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>
                <a:solidFill>
                  <a:srgbClr val="FF0000"/>
                </a:solidFill>
              </a:rPr>
              <a:t>MATRÍCULA 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 matrícula pode ser efetuada por: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a. </a:t>
            </a:r>
            <a:r>
              <a:rPr lang="pt-B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ingresso</a:t>
            </a:r>
            <a:r>
              <a:rPr lang="pt-BR" dirty="0"/>
              <a:t>: no 1º ano do Ensino Fundamental, com base apenas na idade; </a:t>
            </a:r>
          </a:p>
          <a:p>
            <a:pPr marL="0" indent="0" algn="just">
              <a:buNone/>
            </a:pPr>
            <a:r>
              <a:rPr lang="pt-BR" dirty="0"/>
              <a:t>b. </a:t>
            </a:r>
            <a:r>
              <a:rPr lang="pt-B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classificação</a:t>
            </a:r>
            <a:r>
              <a:rPr lang="pt-BR" dirty="0"/>
              <a:t>: baseada na idade/série/ano e competência; e </a:t>
            </a:r>
          </a:p>
          <a:p>
            <a:pPr marL="0" indent="0" algn="just">
              <a:buNone/>
            </a:pPr>
            <a:r>
              <a:rPr lang="pt-BR" dirty="0"/>
              <a:t>c. </a:t>
            </a:r>
            <a:r>
              <a:rPr lang="pt-BR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reclassificação</a:t>
            </a:r>
            <a:r>
              <a:rPr lang="pt-BR" b="1" dirty="0"/>
              <a:t>: </a:t>
            </a:r>
            <a:r>
              <a:rPr lang="pt-BR" dirty="0"/>
              <a:t>a partir do 2º ano do Ensino Fundamental;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852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u="sng" dirty="0" smtClean="0">
                <a:solidFill>
                  <a:srgbClr val="00B050"/>
                </a:solidFill>
              </a:rPr>
              <a:t>ETAPAS PRINCIPAIS</a:t>
            </a:r>
            <a:endParaRPr lang="pt-BR" sz="4800" b="1" u="sng" dirty="0">
              <a:solidFill>
                <a:srgbClr val="00B05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5"/>
          </a:xfrm>
        </p:spPr>
        <p:txBody>
          <a:bodyPr>
            <a:normAutofit/>
          </a:bodyPr>
          <a:lstStyle/>
          <a:p>
            <a:pPr algn="just"/>
            <a:r>
              <a:rPr lang="pt-BR" sz="4400" dirty="0"/>
              <a:t>A matrícula envolve duas </a:t>
            </a:r>
            <a:r>
              <a:rPr lang="pt-BR" sz="4400" dirty="0" smtClean="0"/>
              <a:t>etapas: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sz="4300" dirty="0"/>
              <a:t>a entrega de documentação e </a:t>
            </a:r>
            <a:endParaRPr lang="pt-BR" sz="43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pt-BR" sz="4300" dirty="0" smtClean="0"/>
              <a:t>o </a:t>
            </a:r>
            <a:r>
              <a:rPr lang="pt-BR" sz="4300" dirty="0"/>
              <a:t>registro no Sistema de Cadastro de Alunos. </a:t>
            </a:r>
          </a:p>
          <a:p>
            <a:pPr marL="0" indent="0">
              <a:buNone/>
            </a:pPr>
            <a:endParaRPr lang="pt-BR" sz="43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028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QUEM REQUER A MATRICULA?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636912"/>
            <a:ext cx="7848872" cy="2764904"/>
          </a:xfrm>
        </p:spPr>
        <p:txBody>
          <a:bodyPr>
            <a:normAutofit/>
          </a:bodyPr>
          <a:lstStyle/>
          <a:p>
            <a:pPr algn="just"/>
            <a:r>
              <a:rPr lang="pt-BR" sz="4800" dirty="0" smtClean="0"/>
              <a:t>A matrícula será requerida pelo aluno e/ou por seu responsável legal.</a:t>
            </a:r>
            <a:endParaRPr lang="pt-BR" sz="4800" dirty="0"/>
          </a:p>
        </p:txBody>
      </p:sp>
    </p:spTree>
    <p:extLst>
      <p:ext uri="{BB962C8B-B14F-4D97-AF65-F5344CB8AC3E}">
        <p14:creationId xmlns="" xmlns:p14="http://schemas.microsoft.com/office/powerpoint/2010/main" val="31474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DOCUMENTAÇÃO</a:t>
            </a:r>
            <a:endParaRPr lang="pt-BR" sz="48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A matricula  efetivará mediante a entrega da </a:t>
            </a:r>
            <a:r>
              <a:rPr lang="pt-BR" b="1" u="sng" dirty="0" smtClean="0">
                <a:solidFill>
                  <a:schemeClr val="accent6">
                    <a:lumMod val="75000"/>
                  </a:schemeClr>
                </a:solidFill>
              </a:rPr>
              <a:t>DOCUMENTAÇÃO</a:t>
            </a:r>
            <a:r>
              <a:rPr lang="pt-BR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smtClean="0"/>
              <a:t>abaixo elencada, que deverá ser arquivada em </a:t>
            </a:r>
            <a:r>
              <a:rPr lang="pt-BR" b="1" dirty="0" smtClean="0"/>
              <a:t>prontuário próprio</a:t>
            </a:r>
            <a:r>
              <a:rPr lang="pt-BR" dirty="0" smtClean="0"/>
              <a:t>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Cópia da Certidão de Nascimento ou Casamento, conforme o caso</a:t>
            </a:r>
            <a:r>
              <a:rPr lang="pt-BR" dirty="0" smtClean="0"/>
              <a:t>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b="1" dirty="0" smtClean="0"/>
              <a:t>Cópia do RG do aluno, caso o possua; </a:t>
            </a:r>
            <a:r>
              <a:rPr lang="pt-BR" dirty="0" smtClean="0">
                <a:solidFill>
                  <a:srgbClr val="FF0000"/>
                </a:solidFill>
              </a:rPr>
              <a:t> se não possuir orientar para providenciar.</a:t>
            </a:r>
            <a:r>
              <a:rPr lang="pt-BR" b="1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Cópia de comprovante de endereço ou declaração</a:t>
            </a:r>
            <a:r>
              <a:rPr lang="pt-BR" dirty="0" smtClean="0"/>
              <a:t>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Aluno de 9º ano Cópia do CPF;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1" dirty="0" smtClean="0"/>
              <a:t>No caso de transferência</a:t>
            </a:r>
            <a:r>
              <a:rPr lang="pt-BR" dirty="0" smtClean="0"/>
              <a:t>, Declaração de Transferência ou Histórico Escolar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5128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926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200" i="1" dirty="0" smtClean="0"/>
              <a:t>_ Será que a vida deles é fria e vazia? E a minha? </a:t>
            </a:r>
          </a:p>
          <a:p>
            <a:pPr algn="just">
              <a:buNone/>
            </a:pPr>
            <a:r>
              <a:rPr lang="pt-BR" sz="2200" i="1" dirty="0" smtClean="0"/>
              <a:t>_ Não! A minha vida é cheia de amor! </a:t>
            </a:r>
          </a:p>
          <a:p>
            <a:pPr algn="just">
              <a:buNone/>
            </a:pPr>
            <a:r>
              <a:rPr lang="pt-BR" sz="2200" i="1" dirty="0" smtClean="0"/>
              <a:t>Eu sonho, eu choro, eu luto, eu brigo, eu corro, eu canto...! </a:t>
            </a:r>
          </a:p>
          <a:p>
            <a:pPr algn="just">
              <a:buNone/>
            </a:pPr>
            <a:r>
              <a:rPr lang="pt-BR" sz="2200" i="1" dirty="0" smtClean="0"/>
              <a:t>O papel que parecia frio tocando em minhas mãos ficou quente e colorido </a:t>
            </a:r>
          </a:p>
          <a:p>
            <a:pPr algn="just">
              <a:buNone/>
            </a:pPr>
            <a:r>
              <a:rPr lang="pt-BR" sz="2200" i="1" dirty="0" smtClean="0"/>
              <a:t>com  cores dos sonhos dos </a:t>
            </a:r>
            <a:r>
              <a:rPr lang="pt-BR" sz="2200" i="1" dirty="0" err="1" smtClean="0"/>
              <a:t>Josés</a:t>
            </a:r>
            <a:r>
              <a:rPr lang="pt-BR" sz="2200" i="1" dirty="0" smtClean="0"/>
              <a:t> e das </a:t>
            </a:r>
            <a:r>
              <a:rPr lang="pt-BR" sz="2200" i="1" dirty="0" err="1" smtClean="0"/>
              <a:t>Marias</a:t>
            </a:r>
            <a:r>
              <a:rPr lang="pt-BR" sz="2200" i="1" dirty="0" smtClean="0"/>
              <a:t> que trabalham durante o dia e que a noite  estudam. </a:t>
            </a:r>
          </a:p>
          <a:p>
            <a:pPr algn="just">
              <a:buNone/>
            </a:pPr>
            <a:r>
              <a:rPr lang="pt-BR" sz="2200" i="1" dirty="0" smtClean="0"/>
              <a:t>Que correria! </a:t>
            </a:r>
          </a:p>
          <a:p>
            <a:pPr algn="just">
              <a:buNone/>
            </a:pPr>
            <a:r>
              <a:rPr lang="pt-BR" sz="2200" i="1" dirty="0" smtClean="0"/>
              <a:t>Sinto vivo o papel deles em minhas mãos, prometo a vocês </a:t>
            </a:r>
            <a:r>
              <a:rPr lang="pt-BR" sz="2200" i="1" dirty="0" err="1" smtClean="0"/>
              <a:t>Josés</a:t>
            </a:r>
            <a:r>
              <a:rPr lang="pt-BR" sz="2200" i="1" dirty="0" smtClean="0"/>
              <a:t> e </a:t>
            </a:r>
            <a:r>
              <a:rPr lang="pt-BR" sz="2200" i="1" dirty="0" err="1" smtClean="0"/>
              <a:t>Marias</a:t>
            </a:r>
            <a:r>
              <a:rPr lang="pt-BR" sz="2200" i="1" dirty="0" smtClean="0"/>
              <a:t>, que </a:t>
            </a:r>
          </a:p>
          <a:p>
            <a:pPr algn="just">
              <a:buNone/>
            </a:pPr>
            <a:r>
              <a:rPr lang="pt-BR" sz="2200" i="1" dirty="0" smtClean="0"/>
              <a:t>suas vidas não serão vazias! </a:t>
            </a:r>
          </a:p>
          <a:p>
            <a:pPr algn="just">
              <a:buNone/>
            </a:pPr>
            <a:r>
              <a:rPr lang="pt-BR" sz="2200" i="1" dirty="0" smtClean="0"/>
              <a:t>E com maior cuidado e atenção carimbo e assino os papéis, porém, eles nunca </a:t>
            </a:r>
          </a:p>
          <a:p>
            <a:pPr algn="just">
              <a:buNone/>
            </a:pPr>
            <a:r>
              <a:rPr lang="pt-BR" sz="2200" i="1" dirty="0" smtClean="0"/>
              <a:t>saberão que seus destinos estiveram em minhas mãos.” </a:t>
            </a:r>
          </a:p>
          <a:p>
            <a:pPr algn="just">
              <a:buNone/>
            </a:pPr>
            <a:r>
              <a:rPr lang="pt-BR" sz="2200" i="1" dirty="0" smtClean="0"/>
              <a:t>(Autor desconhecido 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uario\AppData\Local\Microsoft\Windows\Temporary Internet Files\Content.IE5\OTC3VLJG\MP9003096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41978"/>
            <a:ext cx="2016172" cy="28264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OBSERVAÇÃO:</a:t>
            </a:r>
            <a:endParaRPr lang="pt-BR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Ainda que o aluno não possua a documentação citada, a escola não deverá negar o acesso à educação. Sendo o aluno menor de idade e não possuir a certidão de nascimento, encaminhar os responsáveis legais ao Conselho Tutelar para as providências cabíveis. </a:t>
            </a:r>
          </a:p>
        </p:txBody>
      </p:sp>
    </p:spTree>
    <p:extLst>
      <p:ext uri="{BB962C8B-B14F-4D97-AF65-F5344CB8AC3E}">
        <p14:creationId xmlns="" xmlns:p14="http://schemas.microsoft.com/office/powerpoint/2010/main" val="24496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68152"/>
          </a:xfrm>
        </p:spPr>
        <p:txBody>
          <a:bodyPr>
            <a:normAutofit fontScale="90000"/>
          </a:bodyPr>
          <a:lstStyle/>
          <a:p>
            <a:pPr lvl="0"/>
            <a:r>
              <a:rPr lang="pt-BR" b="1" u="sng" dirty="0">
                <a:solidFill>
                  <a:srgbClr val="FF0000"/>
                </a:solidFill>
              </a:rPr>
              <a:t>De posse da documentação do aluno, providenciar</a:t>
            </a:r>
            <a:r>
              <a:rPr lang="pt-BR" b="1" u="sng" dirty="0" smtClean="0">
                <a:solidFill>
                  <a:srgbClr val="FF0000"/>
                </a:solidFill>
              </a:rPr>
              <a:t>: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95536" y="1545777"/>
            <a:ext cx="8229600" cy="42288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0" indent="0" algn="just">
              <a:buNone/>
            </a:pPr>
            <a:r>
              <a:rPr lang="pt-BR" sz="3200" dirty="0" smtClean="0">
                <a:solidFill>
                  <a:prstClr val="black"/>
                </a:solidFill>
              </a:rPr>
              <a:t>a</a:t>
            </a:r>
            <a:r>
              <a:rPr lang="pt-BR" sz="3200" dirty="0">
                <a:solidFill>
                  <a:prstClr val="black"/>
                </a:solidFill>
              </a:rPr>
              <a:t>) Consulta ao RA (</a:t>
            </a:r>
            <a:r>
              <a:rPr lang="pt-BR" sz="3200" i="1" dirty="0">
                <a:solidFill>
                  <a:prstClr val="black"/>
                </a:solidFill>
              </a:rPr>
              <a:t>registro de aluno</a:t>
            </a:r>
            <a:r>
              <a:rPr lang="pt-BR" sz="3200" dirty="0">
                <a:solidFill>
                  <a:prstClr val="black"/>
                </a:solidFill>
              </a:rPr>
              <a:t>) no Sistema de Cadastro de Alunos - </a:t>
            </a:r>
            <a:r>
              <a:rPr lang="pt-BR" sz="3200" b="1" dirty="0">
                <a:solidFill>
                  <a:prstClr val="black"/>
                </a:solidFill>
              </a:rPr>
              <a:t>conferir </a:t>
            </a:r>
            <a:r>
              <a:rPr lang="pt-BR" sz="3200" dirty="0">
                <a:solidFill>
                  <a:prstClr val="black"/>
                </a:solidFill>
              </a:rPr>
              <a:t>e </a:t>
            </a:r>
            <a:r>
              <a:rPr lang="pt-BR" sz="3200" dirty="0">
                <a:solidFill>
                  <a:srgbClr val="7030A0"/>
                </a:solidFill>
              </a:rPr>
              <a:t>atualizar os dados</a:t>
            </a:r>
            <a:r>
              <a:rPr lang="pt-BR" sz="3200" dirty="0">
                <a:solidFill>
                  <a:prstClr val="black"/>
                </a:solidFill>
              </a:rPr>
              <a:t>; </a:t>
            </a:r>
            <a:r>
              <a:rPr lang="pt-BR" b="1" dirty="0" err="1" smtClean="0"/>
              <a:t>Obs</a:t>
            </a:r>
            <a:r>
              <a:rPr lang="pt-BR" dirty="0" smtClean="0"/>
              <a:t>: caso não possua RA, inserir os dados pessoais do aluno para gerá-lo. </a:t>
            </a:r>
          </a:p>
          <a:p>
            <a:pPr marL="0" indent="0" algn="just">
              <a:buNone/>
            </a:pPr>
            <a:r>
              <a:rPr lang="pt-BR" dirty="0" smtClean="0"/>
              <a:t>b) Efetivar a matrícula no sistema de cadastro de alunos e </a:t>
            </a:r>
          </a:p>
          <a:p>
            <a:pPr marL="0" indent="0" algn="just">
              <a:buNone/>
            </a:pPr>
            <a:r>
              <a:rPr lang="pt-BR" dirty="0" smtClean="0"/>
              <a:t>c) </a:t>
            </a:r>
            <a:r>
              <a:rPr lang="pt-BR" b="1" u="sng" dirty="0" smtClean="0">
                <a:solidFill>
                  <a:srgbClr val="FF0000"/>
                </a:solidFill>
              </a:rPr>
              <a:t>Dar ciência</a:t>
            </a:r>
            <a:r>
              <a:rPr lang="pt-BR" dirty="0" smtClean="0"/>
              <a:t>, do Regimento Escolar, ao Aluno e/ou Responsável Legal. </a:t>
            </a:r>
          </a:p>
        </p:txBody>
      </p:sp>
    </p:spTree>
    <p:extLst>
      <p:ext uri="{BB962C8B-B14F-4D97-AF65-F5344CB8AC3E}">
        <p14:creationId xmlns="" xmlns:p14="http://schemas.microsoft.com/office/powerpoint/2010/main" val="17903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uario\AppData\Local\Microsoft\Windows\Temporary Internet Files\Content.IE5\UEJEASOJ\MP900427810[1]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800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22114"/>
          </a:xfrm>
        </p:spPr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CLASSIFICAÇÃO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36912"/>
            <a:ext cx="8229600" cy="31249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 </a:t>
            </a:r>
            <a:r>
              <a:rPr lang="pt-BR" dirty="0"/>
              <a:t>Classificar significa matricular o(a) aluno(a) no(a) (</a:t>
            </a:r>
            <a:r>
              <a:rPr lang="pt-BR" i="1" dirty="0"/>
              <a:t>ano/série/termo</a:t>
            </a:r>
            <a:r>
              <a:rPr lang="pt-BR" dirty="0"/>
              <a:t>) adequado(a) a seu nível de competência, respeitada a correlação idade/série. </a:t>
            </a:r>
          </a:p>
        </p:txBody>
      </p:sp>
    </p:spTree>
    <p:extLst>
      <p:ext uri="{BB962C8B-B14F-4D97-AF65-F5344CB8AC3E}">
        <p14:creationId xmlns="" xmlns:p14="http://schemas.microsoft.com/office/powerpoint/2010/main" val="418454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>
                <a:solidFill>
                  <a:srgbClr val="FF0000"/>
                </a:solidFill>
              </a:rPr>
              <a:t>Para quem adotar classificação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para alunos no Ensino Fundamental e Médio,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da própria UE (promoção, retenção, promoção parcial ou retenção parcial);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 recebidos por transferência de outras </a:t>
            </a:r>
            <a:r>
              <a:rPr lang="pt-BR" dirty="0" err="1" smtClean="0"/>
              <a:t>UEs</a:t>
            </a:r>
            <a:r>
              <a:rPr lang="pt-BR" dirty="0" smtClean="0"/>
              <a:t> do país ou do exterior;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que não comprovem escolaridade anterior, </a:t>
            </a:r>
            <a:r>
              <a:rPr lang="pt-BR" b="1" u="sng" dirty="0" smtClean="0">
                <a:solidFill>
                  <a:srgbClr val="FF0000"/>
                </a:solidFill>
              </a:rPr>
              <a:t>mediante avaliação de competência</a:t>
            </a:r>
            <a:r>
              <a:rPr lang="pt-BR" dirty="0" smtClean="0"/>
              <a:t>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 smtClean="0"/>
              <a:t>resultantes de </a:t>
            </a:r>
            <a:r>
              <a:rPr lang="pt-BR" b="1" u="sng" dirty="0" smtClean="0">
                <a:solidFill>
                  <a:srgbClr val="FF0000"/>
                </a:solidFill>
              </a:rPr>
              <a:t>processo de reclassificação</a:t>
            </a:r>
            <a:r>
              <a:rPr lang="pt-BR" dirty="0" smtClean="0"/>
              <a:t>, observado o critério de idade e competência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5138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Fundamento Legal 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4000" dirty="0" smtClean="0"/>
              <a:t>Lei federal 9.394/96 - </a:t>
            </a:r>
            <a:r>
              <a:rPr lang="pt-BR" sz="4000" dirty="0" err="1" smtClean="0"/>
              <a:t>Art</a:t>
            </a:r>
            <a:r>
              <a:rPr lang="pt-BR" sz="4000" dirty="0" smtClean="0"/>
              <a:t> 24 – LDB. </a:t>
            </a:r>
          </a:p>
          <a:p>
            <a:pPr algn="just"/>
            <a:r>
              <a:rPr lang="pt-BR" sz="4000" dirty="0" smtClean="0"/>
              <a:t> Del CEE 10/1997 e Indicação nº 9/97 – Fixa normas para elaboração do Regimento dos estabelecimentos de Ensino fundamental e médio. </a:t>
            </a:r>
          </a:p>
          <a:p>
            <a:pPr algn="just"/>
            <a:r>
              <a:rPr lang="pt-BR" sz="4000" dirty="0" smtClean="0"/>
              <a:t>Parecer CEE nº 67/98 - CEF/CEM - Aprovado em 18.3.98 - Normas Regimentais Básicas para as Escolas Estaduais – artigos 73 e 75. </a:t>
            </a:r>
          </a:p>
          <a:p>
            <a:pPr algn="just"/>
            <a:r>
              <a:rPr lang="pt-BR" sz="4000" dirty="0" smtClean="0"/>
              <a:t> Parecer CEE 500/98 – autorização para matricula no Ensino Médio sem ter concluído o Ensino Fundamental. 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074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Condição: 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345235"/>
          </a:xfrm>
        </p:spPr>
        <p:txBody>
          <a:bodyPr/>
          <a:lstStyle/>
          <a:p>
            <a:pPr algn="just"/>
            <a:r>
              <a:rPr lang="pt-BR" sz="4000" dirty="0"/>
              <a:t>Ter sido aprovado ou reprovado na série/ano anterior ou não possuir documentação escolar </a:t>
            </a:r>
            <a:r>
              <a:rPr lang="pt-BR" dirty="0"/>
              <a:t>	</a:t>
            </a:r>
          </a:p>
          <a:p>
            <a:endParaRPr lang="pt-BR" dirty="0"/>
          </a:p>
        </p:txBody>
      </p:sp>
      <p:pic>
        <p:nvPicPr>
          <p:cNvPr id="3075" name="Picture 3" descr="C:\Users\Usuario\AppData\Local\Microsoft\Windows\Temporary Internet Files\Content.IE5\TTM6DZBD\MP90039989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861048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258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Cuidados Necessários: </a:t>
            </a:r>
            <a:r>
              <a:rPr lang="pt-BR" u="sng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As avaliações referentes às disciplinas da base nacional comum do currículo, </a:t>
            </a:r>
          </a:p>
          <a:p>
            <a:pPr algn="just"/>
            <a:r>
              <a:rPr lang="pt-BR" b="1" u="sng" dirty="0">
                <a:solidFill>
                  <a:srgbClr val="C00000"/>
                </a:solidFill>
              </a:rPr>
              <a:t>Manter o Cadastro de Alunos </a:t>
            </a:r>
            <a:r>
              <a:rPr lang="pt-BR" dirty="0"/>
              <a:t>devidamente atualizado. </a:t>
            </a:r>
          </a:p>
          <a:p>
            <a:pPr algn="just"/>
            <a:r>
              <a:rPr lang="pt-BR" b="1" u="sng" dirty="0">
                <a:solidFill>
                  <a:srgbClr val="C00000"/>
                </a:solidFill>
              </a:rPr>
              <a:t>Anexar cópia </a:t>
            </a:r>
            <a:r>
              <a:rPr lang="pt-BR" dirty="0" smtClean="0"/>
              <a:t>da redação e dos </a:t>
            </a:r>
            <a:r>
              <a:rPr lang="pt-BR" dirty="0"/>
              <a:t>instrumentos de avaliação no </a:t>
            </a:r>
            <a:r>
              <a:rPr lang="pt-BR" b="1" dirty="0"/>
              <a:t>prontuário do aluno</a:t>
            </a:r>
            <a:r>
              <a:rPr lang="pt-BR" dirty="0"/>
              <a:t>. </a:t>
            </a:r>
          </a:p>
          <a:p>
            <a:pPr algn="just"/>
            <a:r>
              <a:rPr lang="pt-BR" dirty="0"/>
              <a:t>No caso de aluno que não conste escolaridade anterior ou alunos promovidos em regime da Progressão Continuada, necessariamente deverá constar o procedimento no campo de observação do Histórico Escolar. </a:t>
            </a:r>
            <a:endParaRPr lang="pt-BR" dirty="0" smtClean="0"/>
          </a:p>
          <a:p>
            <a:pPr algn="just"/>
            <a:r>
              <a:rPr lang="pt-BR" dirty="0" smtClean="0"/>
              <a:t>Atenção a alunos de 9º ano.</a:t>
            </a:r>
            <a:r>
              <a:rPr lang="pt-BR" dirty="0"/>
              <a:t>	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359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>
                <a:solidFill>
                  <a:srgbClr val="FF0000"/>
                </a:solidFill>
              </a:rPr>
              <a:t>Histórico Escolar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2776"/>
            <a:ext cx="8291264" cy="471338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i="1" dirty="0" smtClean="0"/>
              <a:t>“</a:t>
            </a:r>
            <a:r>
              <a:rPr lang="pt-PT" i="1" dirty="0" smtClean="0"/>
              <a:t>Eu atravesso as coisas — e no meio da travessia não vejo! </a:t>
            </a:r>
            <a:endParaRPr lang="pt-BR" dirty="0" smtClean="0"/>
          </a:p>
          <a:p>
            <a:pPr algn="just">
              <a:buNone/>
            </a:pPr>
            <a:r>
              <a:rPr lang="pt-PT" dirty="0" smtClean="0"/>
              <a:t>—      </a:t>
            </a:r>
            <a:r>
              <a:rPr lang="pt-PT" i="1" dirty="0" smtClean="0"/>
              <a:t>só estava era entretido na idéia dos lugares de saída e de chegada.</a:t>
            </a:r>
            <a:endParaRPr lang="pt-BR" dirty="0" smtClean="0"/>
          </a:p>
          <a:p>
            <a:pPr algn="just">
              <a:buNone/>
            </a:pPr>
            <a:r>
              <a:rPr lang="pt-PT" i="1" dirty="0" smtClean="0"/>
              <a:t>   Assaz o senhor sabe: a gente quer passar um rio a nado, e passa;  mas  vai dar na outra banda é num ponto mais embaixo, </a:t>
            </a:r>
            <a:endParaRPr lang="pt-BR" dirty="0" smtClean="0"/>
          </a:p>
          <a:p>
            <a:pPr algn="just">
              <a:buNone/>
            </a:pPr>
            <a:r>
              <a:rPr lang="pt-PT" i="1" dirty="0" smtClean="0"/>
              <a:t>bem diverso do que em primeiro se pensou (...)</a:t>
            </a:r>
            <a:r>
              <a:rPr lang="pt-BR" i="1" dirty="0" smtClean="0"/>
              <a:t> o real  não está na saída nem na chegada: </a:t>
            </a:r>
            <a:endParaRPr lang="pt-BR" dirty="0" smtClean="0"/>
          </a:p>
          <a:p>
            <a:pPr algn="just">
              <a:buNone/>
            </a:pPr>
            <a:r>
              <a:rPr lang="pt-BR" i="1" dirty="0" smtClean="0"/>
              <a:t>ele se dispõe para a gente é no meio da travessia...”  </a:t>
            </a:r>
            <a:endParaRPr lang="pt-BR" dirty="0" smtClean="0"/>
          </a:p>
          <a:p>
            <a:pPr algn="ctr">
              <a:buNone/>
            </a:pPr>
            <a:r>
              <a:rPr lang="pt-BR" dirty="0" smtClean="0"/>
              <a:t>(João Guimarães Rosa, 1986: 26-52).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>
                <a:solidFill>
                  <a:srgbClr val="FF0000"/>
                </a:solidFill>
              </a:rPr>
              <a:t>Histórico Escolar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Sugestão</a:t>
            </a:r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Prazo para a expedição –</a:t>
            </a:r>
            <a:r>
              <a:rPr lang="pt-BR" dirty="0" smtClean="0"/>
              <a:t>Resolução </a:t>
            </a:r>
            <a:r>
              <a:rPr lang="pt-BR" dirty="0" smtClean="0"/>
              <a:t>SE Nº </a:t>
            </a:r>
            <a:r>
              <a:rPr lang="pt-BR" dirty="0" smtClean="0"/>
              <a:t>76/2009, </a:t>
            </a:r>
            <a:r>
              <a:rPr lang="pt-BR" dirty="0" err="1" smtClean="0"/>
              <a:t>art</a:t>
            </a:r>
            <a:r>
              <a:rPr lang="pt-BR" dirty="0" smtClean="0"/>
              <a:t> 4º inciso IV:</a:t>
            </a:r>
            <a:endParaRPr lang="pt-BR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t-BR" dirty="0" smtClean="0"/>
              <a:t>“data </a:t>
            </a:r>
            <a:r>
              <a:rPr lang="pt-BR" dirty="0" smtClean="0"/>
              <a:t>em que estará disponível a documentação escolar a ser entregue na escola de destino (prazo máximo de 15 </a:t>
            </a:r>
            <a:r>
              <a:rPr lang="pt-BR" dirty="0" smtClean="0"/>
              <a:t>dias)”</a:t>
            </a:r>
            <a:endParaRPr lang="pt-BR" b="1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pt-B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 NA  SECRETARIA DA ESCOLA UMA PASTA COM:</a:t>
            </a:r>
          </a:p>
          <a:p>
            <a:pPr algn="just">
              <a:buNone/>
            </a:pPr>
            <a:r>
              <a:rPr lang="pt-BR" dirty="0" smtClean="0"/>
              <a:t>1- Todas os matrizes curriculares homologada e em vigência, e as demais manter anexa ao plano de gestão da U.E; </a:t>
            </a:r>
          </a:p>
          <a:p>
            <a:pPr algn="just">
              <a:buNone/>
            </a:pPr>
            <a:r>
              <a:rPr lang="pt-BR" dirty="0" smtClean="0"/>
              <a:t>2-Calendário homologado; </a:t>
            </a:r>
          </a:p>
          <a:p>
            <a:pPr algn="just">
              <a:buNone/>
            </a:pPr>
            <a:r>
              <a:rPr lang="pt-BR" dirty="0" smtClean="0"/>
              <a:t>3-Outros;  </a:t>
            </a:r>
          </a:p>
          <a:p>
            <a:pPr algn="just">
              <a:buNone/>
            </a:pPr>
            <a:r>
              <a:rPr lang="pt-BR" dirty="0" smtClean="0"/>
              <a:t>4- Manter um arquivo virtual e cópia em mídia de todos os históricos e atualizar ano a ano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>
                <a:solidFill>
                  <a:srgbClr val="FF0000"/>
                </a:solidFill>
              </a:rPr>
              <a:t>SUPERVISÃO </a:t>
            </a:r>
            <a:r>
              <a:rPr lang="pt-BR" b="1" u="sng" dirty="0">
                <a:solidFill>
                  <a:srgbClr val="FF0000"/>
                </a:solidFill>
              </a:rPr>
              <a:t>DE </a:t>
            </a:r>
            <a:r>
              <a:rPr lang="pt-BR" b="1" u="sng" dirty="0" smtClean="0">
                <a:solidFill>
                  <a:srgbClr val="FF0000"/>
                </a:solidFill>
              </a:rPr>
              <a:t>ENSINO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pPr algn="just"/>
            <a:r>
              <a:rPr lang="pt-BR" sz="3600" dirty="0"/>
              <a:t>Na estrutura organizacional da Secretaria de Estado da Educação de São Paulo (SESP), o Supervisor de Ensino é o agente fundamental para o desenvolvimento das políticas educacionais e auxilia na promoção da qualidade de ensino e no cumprimento da legalidade dos atos escolares</a:t>
            </a:r>
            <a:r>
              <a:rPr lang="pt-BR" sz="3600" dirty="0" smtClean="0"/>
              <a:t>.</a:t>
            </a:r>
            <a:endParaRPr lang="pt-BR" sz="3600" dirty="0"/>
          </a:p>
        </p:txBody>
      </p:sp>
    </p:spTree>
    <p:extLst>
      <p:ext uri="{BB962C8B-B14F-4D97-AF65-F5344CB8AC3E}">
        <p14:creationId xmlns="" xmlns:p14="http://schemas.microsoft.com/office/powerpoint/2010/main" val="65183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Atribuições </a:t>
            </a:r>
            <a:r>
              <a:rPr lang="pt-BR" b="1" u="sng" dirty="0" smtClean="0">
                <a:solidFill>
                  <a:srgbClr val="FF0000"/>
                </a:solidFill>
              </a:rPr>
              <a:t>Gerais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Parceiro da equipe escolar, compartilhando responsabilidades, na consolidação das propostas pedagógicas das escolas da rede pública, na implementação de ações integradas voltadas para a gestão da escola visando a melhoria dos resultados da aprendizagem;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Assessor da equipe escolar na verificação de documentação: informar às autoridades superiores, por meio de termos de acompanhamento registrados nas escolas e outros relatórios, as condições de funcionamento pedagógico, administrativo, físico, material, bem como as demandas das escolas, sugerindo medidas para superação das fragilidades, quando houver.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94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896544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Atribuições Específicas da Área de Atuação do Supervisor de </a:t>
            </a:r>
            <a:r>
              <a:rPr lang="pt-BR" b="1" dirty="0" smtClean="0">
                <a:solidFill>
                  <a:srgbClr val="FF0000"/>
                </a:solidFill>
              </a:rPr>
              <a:t>Ensino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9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No Sistema Estadual de Educação 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Assessorar, acompanhar, orientar, avaliar e controlar os processos educacionais implementados nas diferentes instâncias do Sistema de Ensino:</a:t>
            </a:r>
          </a:p>
          <a:p>
            <a:pPr algn="just"/>
            <a:r>
              <a:rPr lang="pt-BR" dirty="0" smtClean="0"/>
              <a:t>propondo </a:t>
            </a:r>
            <a:r>
              <a:rPr lang="pt-BR" dirty="0"/>
              <a:t>alternativas para superação dos aspectos a serem aperfeiçoados e/ou revistos;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orientando os estabelecimentos de ensino quanto ao cumprimento das normas legais estabelecidas e das determinações emanadas das autoridades superiores; </a:t>
            </a:r>
          </a:p>
        </p:txBody>
      </p:sp>
    </p:spTree>
    <p:extLst>
      <p:ext uri="{BB962C8B-B14F-4D97-AF65-F5344CB8AC3E}">
        <p14:creationId xmlns="" xmlns:p14="http://schemas.microsoft.com/office/powerpoint/2010/main" val="24582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>
                <a:solidFill>
                  <a:srgbClr val="FF0000"/>
                </a:solidFill>
              </a:rPr>
              <a:t>Nas Unidades Escolares da Rede Pública </a:t>
            </a:r>
            <a:r>
              <a:rPr lang="pt-BR" b="1" u="sng" dirty="0" smtClean="0">
                <a:solidFill>
                  <a:srgbClr val="FF0000"/>
                </a:solidFill>
              </a:rPr>
              <a:t>Estadual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Assessorar as equipes escolares na interpretação e cumprimento dos textos legais e na verificação de documentação escolar;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Informar ao Dirigente Regional de Ensino, por meio de termos de acompanhamento registrados nas unidades escolares e relatórios, as condições de funcionamento pedagógico administrativo, físico, material, bem como as demandas das escolas, sugerindo medidas para a superação das fragilidades, quando houver.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882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98178"/>
          </a:xfrm>
        </p:spPr>
        <p:txBody>
          <a:bodyPr>
            <a:normAutofit fontScale="90000"/>
          </a:bodyPr>
          <a:lstStyle/>
          <a:p>
            <a:r>
              <a:rPr lang="pt-BR" u="sng" dirty="0"/>
              <a:t>Em relação ao histórico </a:t>
            </a:r>
            <a:r>
              <a:rPr lang="pt-BR" u="sng" dirty="0" smtClean="0"/>
              <a:t>escolar</a:t>
            </a:r>
            <a:br>
              <a:rPr lang="pt-BR" u="sng" dirty="0" smtClean="0"/>
            </a:br>
            <a:r>
              <a:rPr lang="pt-BR" u="sng" dirty="0" smtClean="0"/>
              <a:t> </a:t>
            </a:r>
            <a:r>
              <a:rPr lang="pt-BR" sz="3100" b="1" u="sng" dirty="0">
                <a:solidFill>
                  <a:srgbClr val="FF0000"/>
                </a:solidFill>
              </a:rPr>
              <a:t>Caberá ao Supervisor de Ensino nas escolas de sua </a:t>
            </a:r>
            <a:r>
              <a:rPr lang="pt-BR" sz="3100" b="1" u="sng" dirty="0" smtClean="0">
                <a:solidFill>
                  <a:srgbClr val="FF0000"/>
                </a:solidFill>
              </a:rPr>
              <a:t>responsabilidade:</a:t>
            </a:r>
            <a:endParaRPr lang="pt-BR" b="1" u="sng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lphaLcParenR"/>
            </a:pPr>
            <a:r>
              <a:rPr lang="pt-BR" dirty="0" smtClean="0"/>
              <a:t>inserir </a:t>
            </a:r>
            <a:r>
              <a:rPr lang="pt-BR" dirty="0"/>
              <a:t>no Cadastro de Escola os dados oficiais de autorização e funcionamento da Unidade Escolar e respectivos cursos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b) atendido o estabelecido na alínea anterior inserir, no caso de Unidades Escolares credenciadas pelo Conselho Estadual de Educação para revalidação dos diplomas e certificados de conclusão de habilitações profissionais de nível médio, expedidos por instituições estrangeiras, o ato oficial que fundamenta a referida revalidação - Resolução CFE 4, de 7 de julho de 1980; </a:t>
            </a:r>
          </a:p>
        </p:txBody>
      </p:sp>
    </p:spTree>
    <p:extLst>
      <p:ext uri="{BB962C8B-B14F-4D97-AF65-F5344CB8AC3E}">
        <p14:creationId xmlns="" xmlns:p14="http://schemas.microsoft.com/office/powerpoint/2010/main" val="391591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2261</Words>
  <Application>Microsoft Office PowerPoint</Application>
  <PresentationFormat>Apresentação na tela (4:3)</PresentationFormat>
  <Paragraphs>166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Tema do Office</vt:lpstr>
      <vt:lpstr>Documentação Escolar</vt:lpstr>
      <vt:lpstr>Slide 2</vt:lpstr>
      <vt:lpstr>Slide 3</vt:lpstr>
      <vt:lpstr>SUPERVISÃO DE ENSINO</vt:lpstr>
      <vt:lpstr>Atribuições Gerais</vt:lpstr>
      <vt:lpstr>Atribuições Específicas da Área de Atuação do Supervisor de Ensino</vt:lpstr>
      <vt:lpstr>No Sistema Estadual de Educação </vt:lpstr>
      <vt:lpstr>Nas Unidades Escolares da Rede Pública Estadual</vt:lpstr>
      <vt:lpstr>Em relação ao histórico escolar  Caberá ao Supervisor de Ensino nas escolas de sua responsabilidade:</vt:lpstr>
      <vt:lpstr>Em relação ao histórico escolar  Caberá ao Supervisor de Ensino nas escolas de sua responsabilidade:</vt:lpstr>
      <vt:lpstr>LDBEN 9394/96</vt:lpstr>
      <vt:lpstr>DIRETOR DE ESCOLA </vt:lpstr>
      <vt:lpstr>DIRETOR DE ESCOLA </vt:lpstr>
      <vt:lpstr> SECRETARIA DA ESCOLA  Estrutura de Recursos   </vt:lpstr>
      <vt:lpstr>ATRIBUIÇÕES</vt:lpstr>
      <vt:lpstr>ATRIBUIÇÕES</vt:lpstr>
      <vt:lpstr>ATRIBUIÇÕES</vt:lpstr>
      <vt:lpstr>ATRIBUIÇÕES</vt:lpstr>
      <vt:lpstr>ATRIBUIÇÕES</vt:lpstr>
      <vt:lpstr>ATRIBUIÇÕES</vt:lpstr>
      <vt:lpstr>PARTE II   ORIENTAÇÕES BÁSICAS  PROCEDIMENTOS DE ESCRITURAÇÃO ESCOLAR </vt:lpstr>
      <vt:lpstr>O QUE É A ESCRITURAÇÃO ESCOLAR</vt:lpstr>
      <vt:lpstr>SECRETARIA DA ESCOLA</vt:lpstr>
      <vt:lpstr>Slide 24</vt:lpstr>
      <vt:lpstr>VIDA ESCOLAR DO ALUNO </vt:lpstr>
      <vt:lpstr>MATRÍCULA </vt:lpstr>
      <vt:lpstr>ETAPAS PRINCIPAIS</vt:lpstr>
      <vt:lpstr>QUEM REQUER A MATRICULA?</vt:lpstr>
      <vt:lpstr>DOCUMENTAÇÃO</vt:lpstr>
      <vt:lpstr>OBSERVAÇÃO:</vt:lpstr>
      <vt:lpstr>De posse da documentação do aluno, providenciar:</vt:lpstr>
      <vt:lpstr>CLASSIFICAÇÃO</vt:lpstr>
      <vt:lpstr>Para quem adotar classificação:</vt:lpstr>
      <vt:lpstr>Fundamento Legal  </vt:lpstr>
      <vt:lpstr>Condição: </vt:lpstr>
      <vt:lpstr>Cuidados Necessários:  </vt:lpstr>
      <vt:lpstr>Histórico Escolar</vt:lpstr>
      <vt:lpstr>Histórico Escolar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maria.cardoso01</cp:lastModifiedBy>
  <cp:revision>35</cp:revision>
  <dcterms:created xsi:type="dcterms:W3CDTF">2013-07-24T18:26:19Z</dcterms:created>
  <dcterms:modified xsi:type="dcterms:W3CDTF">2013-09-10T16:10:56Z</dcterms:modified>
</cp:coreProperties>
</file>