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329" r:id="rId3"/>
    <p:sldId id="330" r:id="rId4"/>
    <p:sldId id="283" r:id="rId5"/>
    <p:sldId id="267" r:id="rId6"/>
    <p:sldId id="367" r:id="rId7"/>
    <p:sldId id="387" r:id="rId8"/>
    <p:sldId id="356" r:id="rId9"/>
    <p:sldId id="368" r:id="rId10"/>
    <p:sldId id="369" r:id="rId11"/>
    <p:sldId id="370" r:id="rId12"/>
    <p:sldId id="388" r:id="rId13"/>
    <p:sldId id="371" r:id="rId14"/>
    <p:sldId id="372" r:id="rId15"/>
    <p:sldId id="390" r:id="rId16"/>
    <p:sldId id="386" r:id="rId17"/>
    <p:sldId id="374" r:id="rId18"/>
    <p:sldId id="357" r:id="rId19"/>
    <p:sldId id="375" r:id="rId20"/>
    <p:sldId id="361" r:id="rId21"/>
    <p:sldId id="362" r:id="rId22"/>
    <p:sldId id="363" r:id="rId23"/>
    <p:sldId id="364" r:id="rId24"/>
    <p:sldId id="376" r:id="rId25"/>
    <p:sldId id="379" r:id="rId26"/>
    <p:sldId id="389" r:id="rId27"/>
    <p:sldId id="385" r:id="rId28"/>
    <p:sldId id="334" r:id="rId29"/>
    <p:sldId id="337" r:id="rId30"/>
    <p:sldId id="339" r:id="rId31"/>
    <p:sldId id="350" r:id="rId32"/>
    <p:sldId id="340" r:id="rId33"/>
    <p:sldId id="341" r:id="rId34"/>
    <p:sldId id="351" r:id="rId35"/>
    <p:sldId id="352" r:id="rId36"/>
    <p:sldId id="353" r:id="rId37"/>
    <p:sldId id="384" r:id="rId38"/>
    <p:sldId id="343" r:id="rId39"/>
    <p:sldId id="391" r:id="rId40"/>
    <p:sldId id="392" r:id="rId41"/>
    <p:sldId id="263" r:id="rId42"/>
  </p:sldIdLst>
  <p:sldSz cx="9144000" cy="6858000" type="screen4x3"/>
  <p:notesSz cx="6883400" cy="9906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FF66"/>
    <a:srgbClr val="FFFF99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0" autoAdjust="0"/>
    <p:restoredTop sz="94717" autoAdjust="0"/>
  </p:normalViewPr>
  <p:slideViewPr>
    <p:cSldViewPr>
      <p:cViewPr varScale="1">
        <p:scale>
          <a:sx n="88" d="100"/>
          <a:sy n="88" d="100"/>
        </p:scale>
        <p:origin x="-11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50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4AB110-BAA4-4632-8F88-C2ECE257B564}" type="datetimeFigureOut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705350"/>
            <a:ext cx="550545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F4E79D-0A30-4179-9608-051AA879FA7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63DF9-C21E-4CF6-90F4-7DDB02E8FDD5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2149-9AF7-4358-B861-B2166B9914C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69530-65E7-4E63-8728-797A02292C96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ABB41-EFA5-4A3D-AA75-ACABA0D88FE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82AAB-67E7-4350-BF62-C5DBE046C70A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3C4F-5F17-4A78-990E-D210D8C219D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736D-05E0-4D61-B9E4-913A68F4A552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1BC9-2919-4D60-8EEC-089ED37B13B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A164-8C7E-425E-AC31-C2809AE2CE2B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A9D09-F8FA-49D2-8DA7-B9C8AA80D99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9AEBB-5098-4A89-9933-B26F41DA109C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3A98-2236-4699-B8D8-23F1DF2EBC4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05925-B508-4A44-BEDD-F018F64A06D7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E25DB-2DA8-4A5C-9705-7F89B6F1FF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DD14-41BC-4D3E-AF32-5CDC3A74D3B2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9B733-2251-4AE3-A021-39D09B5DD1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A69C-DBAD-414D-ADF2-E25AD4E41381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992C-CBFC-4469-9161-61B5B797554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E426-B0FE-48C1-80DD-0C279A8A9DC8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BBC25-A4A9-4A43-B1C5-C46AE3B71AD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5505C-58D3-49F9-9481-B27F91C4A7EF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08A4A-38AF-430B-8359-26F9B077F55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EC991F-67CC-48D2-AE9E-EC98DA3C8F72}" type="datetime1">
              <a:rPr lang="pt-BR"/>
              <a:pPr>
                <a:defRPr/>
              </a:pPr>
              <a:t>14/10/2013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C1AF06-CCFC-4DA5-AC07-681A30DB348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.br/url?sa=i&amp;rct=j&amp;q=&amp;esrc=s&amp;frm=1&amp;source=images&amp;cd=&amp;cad=rja&amp;docid=uBURNL2JTttbcM&amp;tbnid=GDKMy_FQgK_kBM:&amp;ved=0CAUQjRw&amp;url=http%3A%2F%2Fcalendariosparaimprimir.blogs.sapo.pt%2F&amp;ei=V-c6UtTiBIXk9gTbh4GwAw&amp;bvm=bv.52288139,d.eWU&amp;psig=AFQjCNEOnRvUoU2msnatXtZ9E5UBOQJm_w&amp;ust=1379678410416388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.br/url?sa=i&amp;rct=j&amp;q=&amp;esrc=s&amp;frm=1&amp;source=images&amp;cd=&amp;cad=rja&amp;docid=uBURNL2JTttbcM&amp;tbnid=GDKMy_FQgK_kBM:&amp;ved=0CAUQjRw&amp;url=http%3A%2F%2Fcalendariosparaimprimir.blogs.sapo.pt%2F&amp;ei=V-c6UtTiBIXk9gTbh4GwAw&amp;bvm=bv.52288139,d.eWU&amp;psig=AFQjCNEOnRvUoU2msnatXtZ9E5UBOQJm_w&amp;ust=1379678410416388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10.quickcachr.fotos.sapo.pt/i/o4314de73/15158589_o7ZZr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10.quickcachr.fotos.sapo.pt/i/o4314de73/15158589_o7ZZr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2.quickcachr.fotos.sapo.pt/i/oa813977f/15158666_BiSOC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c2.quickcachr.fotos.sapo.pt/i/oa813977f/15158666_BiSOC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2.quickcachr.fotos.sapo.pt/i/oa813977f/15158666_BiSOC.pn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2.quickcachr.fotos.sapo.pt/i/oa813977f/15158666_BiSOC.png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ítulo 2"/>
          <p:cNvSpPr txBox="1">
            <a:spLocks/>
          </p:cNvSpPr>
          <p:nvPr/>
        </p:nvSpPr>
        <p:spPr bwMode="auto">
          <a:xfrm>
            <a:off x="4030663" y="333375"/>
            <a:ext cx="511333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800" b="1">
                <a:latin typeface="Verdana" pitchFamily="34" charset="0"/>
              </a:rPr>
              <a:t>MATRÍCULA </a:t>
            </a:r>
          </a:p>
          <a:p>
            <a:pPr algn="ctr">
              <a:spcBef>
                <a:spcPct val="20000"/>
              </a:spcBef>
            </a:pPr>
            <a:r>
              <a:rPr lang="pt-BR" sz="2800" b="1">
                <a:latin typeface="Verdana" pitchFamily="34" charset="0"/>
              </a:rPr>
              <a:t> ENSINO MÉDIO</a:t>
            </a:r>
          </a:p>
          <a:p>
            <a:pPr>
              <a:spcBef>
                <a:spcPct val="20000"/>
              </a:spcBef>
            </a:pPr>
            <a:endParaRPr lang="pt-BR" sz="2800" b="1">
              <a:latin typeface="Verdana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pt-BR" sz="2800" b="1">
                <a:latin typeface="Verdana" pitchFamily="34" charset="0"/>
              </a:rPr>
              <a:t>SEE</a:t>
            </a:r>
          </a:p>
          <a:p>
            <a:pPr algn="ctr">
              <a:spcBef>
                <a:spcPct val="20000"/>
              </a:spcBef>
            </a:pPr>
            <a:r>
              <a:rPr lang="pt-BR" sz="2800" b="1">
                <a:latin typeface="Verdana" pitchFamily="34" charset="0"/>
              </a:rPr>
              <a:t>CGEB/DGREM/CEMAT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pt-BR" sz="2800" b="1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endParaRPr lang="pt-BR" sz="2800" b="1">
              <a:latin typeface="Verdana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sz="2800" b="1">
                <a:latin typeface="Verdana" pitchFamily="34" charset="0"/>
              </a:rPr>
              <a:t>Outubro/2013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395536" y="1340768"/>
            <a:ext cx="8352928" cy="47525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292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211638" y="4437063"/>
            <a:ext cx="3889375" cy="431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827088" y="5084763"/>
            <a:ext cx="1081087" cy="431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127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INSCRIÇÃO POR DESLOCAMENTO:</a:t>
            </a: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B51C7-D79F-41F0-BA10-63CE161B7305}" type="slidenum">
              <a:rPr lang="pt-BR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900113" y="1628775"/>
            <a:ext cx="4679950" cy="5048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750" y="1484313"/>
            <a:ext cx="8064500" cy="4464050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pt-BR" dirty="0" smtClean="0"/>
              <a:t>Inscrição por Deslocamento – procedimento utilizado para registro da solicitação de mudança de escola, de aluno com matrícula ativa em escola pública, inclusive na modalidade de EJA, antes do início do ano letivo. Podendo a inscrição ocorrer: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468313" y="1412875"/>
            <a:ext cx="8207375" cy="43195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55650" y="2997200"/>
            <a:ext cx="6337300" cy="431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827088" y="1700213"/>
            <a:ext cx="5473700" cy="3603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2293" name="Retângulo 5"/>
          <p:cNvSpPr>
            <a:spLocks noChangeArrowheads="1"/>
          </p:cNvSpPr>
          <p:nvPr/>
        </p:nvSpPr>
        <p:spPr bwMode="auto">
          <a:xfrm>
            <a:off x="539750" y="1628775"/>
            <a:ext cx="7993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BR"/>
              <a:t> por alteração de endereço residencial ou de trabalho, quando essa mudança inviabilizar a permanência do aluno na mesma unidade;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E4E4-B6FE-4301-925B-2ECFC44E9B3C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INSCRIÇÃO POR DESLOCAMENTO:</a:t>
            </a:r>
          </a:p>
        </p:txBody>
      </p:sp>
      <p:sp>
        <p:nvSpPr>
          <p:cNvPr id="12296" name="Retângulo 4"/>
          <p:cNvSpPr>
            <a:spLocks noChangeArrowheads="1"/>
          </p:cNvSpPr>
          <p:nvPr/>
        </p:nvSpPr>
        <p:spPr bwMode="auto">
          <a:xfrm>
            <a:off x="539750" y="2924175"/>
            <a:ext cx="7921625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t-BR"/>
              <a:t> por interesse do próprio aluno ou de seus responsáveis, não sendo necessário haver mudança de endereço para se efetivar a inscrição na escola pretendida e que, apesar da efetivação da inscrição, o aluno deverá permanecer na escola de origem aguardando a comunicação pela escola de destino da disponibilidade da vaga solicitada;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468313" y="1557338"/>
            <a:ext cx="8280400" cy="20161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211638" y="2565400"/>
            <a:ext cx="4105275" cy="35877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AC325-5BBE-4F22-B400-4203D2FB7DB9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INSCRIÇÃO POR DESLOCAMENTO:</a:t>
            </a:r>
          </a:p>
        </p:txBody>
      </p:sp>
      <p:sp>
        <p:nvSpPr>
          <p:cNvPr id="13318" name="Retângulo 3"/>
          <p:cNvSpPr>
            <a:spLocks noChangeArrowheads="1"/>
          </p:cNvSpPr>
          <p:nvPr/>
        </p:nvSpPr>
        <p:spPr bwMode="auto">
          <a:xfrm>
            <a:off x="684213" y="1773238"/>
            <a:ext cx="7991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400">
                <a:solidFill>
                  <a:srgbClr val="002060"/>
                </a:solidFill>
              </a:rPr>
              <a:t> As solicitações de deslocamento de matrícula sem alteração de endereço que não forem atendidas antes do início do ano letivo serão automaticamente canceladas.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539552" y="1556792"/>
            <a:ext cx="8352928" cy="42484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292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434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INSCRIÇÃO POR TRANSFERÊNCIA: 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2051720" y="1844824"/>
            <a:ext cx="2664296" cy="43204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115616" y="3573016"/>
            <a:ext cx="1800200" cy="43204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948264" y="4149080"/>
            <a:ext cx="1440160" cy="504056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4351" name="Espaço Reservado para Conteúdo 2"/>
          <p:cNvSpPr>
            <a:spLocks noGrp="1"/>
          </p:cNvSpPr>
          <p:nvPr>
            <p:ph idx="1"/>
          </p:nvPr>
        </p:nvSpPr>
        <p:spPr>
          <a:xfrm>
            <a:off x="755650" y="1700213"/>
            <a:ext cx="7920038" cy="43195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400" smtClean="0"/>
              <a:t>Alunos  </a:t>
            </a:r>
            <a:r>
              <a:rPr lang="pt-BR" sz="2400" b="1" smtClean="0">
                <a:solidFill>
                  <a:schemeClr val="bg1"/>
                </a:solidFill>
              </a:rPr>
              <a:t>com matrícula ativa </a:t>
            </a:r>
            <a:r>
              <a:rPr lang="pt-BR" sz="2400" smtClean="0"/>
              <a:t>em escola pública, inclusive na modalidade de Educação de Jovens e Adultos,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smtClean="0"/>
              <a:t>Mudaram de endereço residencial/trabalho </a:t>
            </a:r>
            <a:br>
              <a:rPr lang="pt-BR" sz="2400" smtClean="0"/>
            </a:br>
            <a:r>
              <a:rPr lang="pt-BR" sz="2400" b="1" smtClean="0">
                <a:solidFill>
                  <a:schemeClr val="bg1"/>
                </a:solidFill>
              </a:rPr>
              <a:t>APÓS o início </a:t>
            </a:r>
            <a:r>
              <a:rPr lang="pt-BR" sz="2400" smtClean="0"/>
              <a:t>do ano letivo,</a:t>
            </a:r>
          </a:p>
          <a:p>
            <a:pPr algn="just" eaLnBrk="1" hangingPunct="1">
              <a:lnSpc>
                <a:spcPct val="150000"/>
              </a:lnSpc>
            </a:pPr>
            <a:r>
              <a:rPr lang="pt-BR" sz="2400" smtClean="0"/>
              <a:t>Só se justifica quando a alteração de endereço </a:t>
            </a:r>
            <a:r>
              <a:rPr lang="pt-BR" sz="2400" b="1" smtClean="0">
                <a:solidFill>
                  <a:schemeClr val="bg1"/>
                </a:solidFill>
              </a:rPr>
              <a:t>inviabilizar</a:t>
            </a:r>
            <a:r>
              <a:rPr lang="pt-BR" sz="2400" smtClean="0">
                <a:solidFill>
                  <a:schemeClr val="bg1"/>
                </a:solidFill>
              </a:rPr>
              <a:t> </a:t>
            </a:r>
            <a:r>
              <a:rPr lang="pt-BR" sz="2400" smtClean="0"/>
              <a:t>a permanência do aluno na mesma escola.</a:t>
            </a:r>
          </a:p>
          <a:p>
            <a:pPr algn="just" eaLnBrk="1" hangingPunct="1"/>
            <a:endParaRPr lang="pt-BR" smtClean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FEBC9-D5E5-4C29-887B-14B1F19F011B}" type="slidenum">
              <a:rPr lang="pt-BR"/>
              <a:pPr>
                <a:defRPr/>
              </a:pPr>
              <a:t>13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467544" y="1268760"/>
            <a:ext cx="8352928" cy="47525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292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536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pt-BR" sz="3600" b="1" smtClean="0"/>
              <a:t>INSCRIÇÃO POR INTENÇÃO DE TRANSFERÊNCIA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908175" y="2852738"/>
            <a:ext cx="1584325" cy="28892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724525" y="1484313"/>
            <a:ext cx="1800225" cy="36036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132138" y="4292600"/>
            <a:ext cx="3384550" cy="5048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27088" y="1844675"/>
            <a:ext cx="3816350" cy="5048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1860E-2A39-42AE-AD73-D1B25D2CB309}" type="slidenum">
              <a:rPr lang="pt-BR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15371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412875"/>
            <a:ext cx="8424862" cy="4464050"/>
          </a:xfrm>
        </p:spPr>
        <p:txBody>
          <a:bodyPr/>
          <a:lstStyle/>
          <a:p>
            <a:pPr eaLnBrk="1" hangingPunct="1"/>
            <a:r>
              <a:rPr lang="pt-BR" sz="2500" smtClean="0"/>
              <a:t>Solicitação de mudança de escola por </a:t>
            </a:r>
            <a:r>
              <a:rPr lang="pt-BR" sz="2500" b="1" smtClean="0"/>
              <a:t>preferência</a:t>
            </a:r>
            <a:r>
              <a:rPr lang="pt-BR" sz="2500" b="1" smtClean="0">
                <a:solidFill>
                  <a:schemeClr val="bg1"/>
                </a:solidFill>
              </a:rPr>
              <a:t>  </a:t>
            </a:r>
          </a:p>
          <a:p>
            <a:pPr eaLnBrk="1" hangingPunct="1"/>
            <a:r>
              <a:rPr lang="pt-BR" sz="2500" b="1" smtClean="0"/>
              <a:t>Não é necessária a mudança </a:t>
            </a:r>
            <a:r>
              <a:rPr lang="pt-BR" sz="2500" smtClean="0"/>
              <a:t>de endereço para</a:t>
            </a:r>
            <a:r>
              <a:rPr lang="pt-BR" sz="2500" smtClean="0">
                <a:solidFill>
                  <a:schemeClr val="bg1"/>
                </a:solidFill>
              </a:rPr>
              <a:t> </a:t>
            </a:r>
            <a:r>
              <a:rPr lang="pt-BR" sz="2500" smtClean="0"/>
              <a:t>efetivar a inscrição; </a:t>
            </a:r>
          </a:p>
          <a:p>
            <a:pPr eaLnBrk="1" hangingPunct="1"/>
            <a:r>
              <a:rPr lang="pt-BR" sz="2500" smtClean="0"/>
              <a:t>O aluno </a:t>
            </a:r>
            <a:r>
              <a:rPr lang="pt-BR" sz="2500" b="1" smtClean="0"/>
              <a:t>permanece</a:t>
            </a:r>
            <a:r>
              <a:rPr lang="pt-BR" sz="2500" smtClean="0">
                <a:solidFill>
                  <a:schemeClr val="bg1"/>
                </a:solidFill>
              </a:rPr>
              <a:t> </a:t>
            </a:r>
            <a:r>
              <a:rPr lang="pt-BR" sz="2500" smtClean="0"/>
              <a:t>estudando na escola pública de origem e será atendido na sua solicitação  de  intenção  de transferência quando  da  existência  da  vaga na escola pretendida.</a:t>
            </a:r>
          </a:p>
          <a:p>
            <a:pPr eaLnBrk="1" hangingPunct="1"/>
            <a:r>
              <a:rPr lang="pt-BR" sz="2500" smtClean="0"/>
              <a:t>Parágrafo único – A disponibilidade de vaga deve ser considerada após o atendimento de todos os alunos de todas as etapas, inclusive daqueles inscritos por deslocamento e transferência. </a:t>
            </a:r>
          </a:p>
          <a:p>
            <a:pPr eaLnBrk="1" hangingPunct="1"/>
            <a:endParaRPr lang="pt-BR" sz="2800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250825" y="1196975"/>
            <a:ext cx="8569325" cy="482441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867400" y="3213100"/>
            <a:ext cx="2305050" cy="360363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E73CF-C41A-4FB5-8E06-39C93A8E1A6C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16389" name="Retângulo 3"/>
          <p:cNvSpPr>
            <a:spLocks noChangeArrowheads="1"/>
          </p:cNvSpPr>
          <p:nvPr/>
        </p:nvSpPr>
        <p:spPr bwMode="auto">
          <a:xfrm>
            <a:off x="395288" y="1484313"/>
            <a:ext cx="820896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  <a:p>
            <a:endParaRPr lang="pt-BR"/>
          </a:p>
          <a:p>
            <a:pPr algn="just"/>
            <a:r>
              <a:rPr lang="pt-BR" sz="2400" b="1"/>
              <a:t>Artigo 13 </a:t>
            </a:r>
            <a:r>
              <a:rPr lang="pt-BR" sz="2400"/>
              <a:t>– Em todas as etapas da matrícula e especialmente nas inscrições por deslocamento com alteração de endereço e por transferência, para possibilitar melhor alocação da matrícula do aluno, é recomendável  a apresentação do comprovante de endereço, sendo obrigatório que a escola proceda ao cadastramento no Sistema de Cadastro de Alunos e à atualização do endereço completo, inclusive com CEP válido e telefone para contato. </a:t>
            </a:r>
            <a:endParaRPr lang="pt-BR"/>
          </a:p>
        </p:txBody>
      </p:sp>
      <p:sp>
        <p:nvSpPr>
          <p:cNvPr id="16390" name="CaixaDeTexto 5"/>
          <p:cNvSpPr txBox="1">
            <a:spLocks noChangeArrowheads="1"/>
          </p:cNvSpPr>
          <p:nvPr/>
        </p:nvSpPr>
        <p:spPr bwMode="auto">
          <a:xfrm>
            <a:off x="1258888" y="404813"/>
            <a:ext cx="6461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/>
              <a:t>ALTERAÇÃO DE ENDEREÇO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CFDB2-BE68-45EC-9168-9B65054A6878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  <p:sp>
        <p:nvSpPr>
          <p:cNvPr id="17411" name="CaixaDeTexto 4"/>
          <p:cNvSpPr txBox="1">
            <a:spLocks noChangeArrowheads="1"/>
          </p:cNvSpPr>
          <p:nvPr/>
        </p:nvSpPr>
        <p:spPr bwMode="auto">
          <a:xfrm>
            <a:off x="539750" y="1125538"/>
            <a:ext cx="756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latin typeface="Calibri" pitchFamily="34" charset="0"/>
              </a:rPr>
              <a:t>Resposta:  </a:t>
            </a:r>
            <a:r>
              <a:rPr lang="pt-BR" sz="2000" b="1">
                <a:latin typeface="Calibri" pitchFamily="34" charset="0"/>
              </a:rPr>
              <a:t>Tipo de inscrição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Qual caminho seguir?</a:t>
            </a:r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557338"/>
            <a:ext cx="8713787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539750" y="1485900"/>
            <a:ext cx="8208963" cy="46799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124075" y="2565400"/>
            <a:ext cx="4392613" cy="431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5D03B-71CB-4F55-BEC3-9A5B56927F17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ATENDIMENTO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1187450" y="1773238"/>
            <a:ext cx="7129463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 eaLnBrk="0" hangingPunct="0">
              <a:defRPr/>
            </a:pPr>
            <a:r>
              <a:rPr lang="pt-BR" sz="2400" b="1" dirty="0">
                <a:latin typeface="+mn-lt"/>
                <a:ea typeface="Calibri" pitchFamily="34" charset="0"/>
                <a:cs typeface="Arial" pitchFamily="34" charset="0"/>
              </a:rPr>
              <a:t>No atendimento à demanda do ensino médio deve-se observar:</a:t>
            </a:r>
            <a:endParaRPr lang="pt-BR" sz="1600" b="1" dirty="0">
              <a:latin typeface="+mn-lt"/>
              <a:cs typeface="Arial" pitchFamily="34" charset="0"/>
            </a:endParaRPr>
          </a:p>
          <a:p>
            <a:pPr indent="450850" algn="just" eaLnBrk="0" hangingPunct="0">
              <a:defRPr/>
            </a:pPr>
            <a:r>
              <a:rPr lang="pt-BR" sz="2400" b="1" dirty="0">
                <a:latin typeface="+mn-lt"/>
                <a:ea typeface="Calibri" pitchFamily="34" charset="0"/>
                <a:cs typeface="Arial" pitchFamily="34" charset="0"/>
              </a:rPr>
              <a:t>I – oferta de ensino noturno regular, adequado às condições do aluno trabalhador, inclusive daquele que comprovar ser aprendiz, conforme disposto no Estatuto da Criança e do Adolescente;</a:t>
            </a:r>
            <a:endParaRPr lang="pt-BR" sz="1600" b="1" dirty="0">
              <a:latin typeface="+mn-lt"/>
              <a:cs typeface="Arial" pitchFamily="34" charset="0"/>
            </a:endParaRPr>
          </a:p>
          <a:p>
            <a:pPr indent="450850" algn="just" eaLnBrk="0" hangingPunct="0">
              <a:defRPr/>
            </a:pPr>
            <a:r>
              <a:rPr lang="pt-BR" sz="2400" b="1" dirty="0">
                <a:latin typeface="+mn-lt"/>
                <a:ea typeface="Calibri" pitchFamily="34" charset="0"/>
                <a:cs typeface="Arial" pitchFamily="34" charset="0"/>
              </a:rPr>
              <a:t>II – que todas as escolas estaduais se constituem postos de inscrição e de informações sobre as unidades escolares que oferecem ensino médio, com vistas à melhor orientação junto aos candidatos no momento de sua inscrição.</a:t>
            </a:r>
            <a:endParaRPr lang="pt-BR" sz="4800" b="1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4213" y="1268413"/>
            <a:ext cx="7993062" cy="453548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1979613" y="4652963"/>
            <a:ext cx="6408737" cy="79216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6B98A-DA19-4A92-BB3D-2662AE77EF9E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COLETA DE CLASSES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9462" name="Retângulo 4"/>
          <p:cNvSpPr>
            <a:spLocks noChangeArrowheads="1"/>
          </p:cNvSpPr>
          <p:nvPr/>
        </p:nvSpPr>
        <p:spPr bwMode="auto">
          <a:xfrm>
            <a:off x="1042988" y="1268413"/>
            <a:ext cx="73453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/>
              <a:t>Artigo 6º </a:t>
            </a:r>
            <a:r>
              <a:rPr lang="pt-BR"/>
              <a:t>- A coleta de classes/vagas do ensino médio para o ano letivo de 2014 será realizada pelas escolas, sob a supervisão dos respectivos órgãos regionais, assegurada a continuidade de estudos dos alunos matriculados em 2013, e com observância ao que se segue:</a:t>
            </a:r>
          </a:p>
          <a:p>
            <a:pPr algn="just">
              <a:lnSpc>
                <a:spcPct val="150000"/>
              </a:lnSpc>
            </a:pPr>
            <a:r>
              <a:rPr lang="pt-BR"/>
              <a:t>I - as classes previstas para atendimento à demanda de 2014 deverão ser digitadas no Sistema de Cadastro de Alunos, conforme o estabelecido nos Anexos que integram esta resolução;</a:t>
            </a:r>
          </a:p>
          <a:p>
            <a:pPr>
              <a:lnSpc>
                <a:spcPct val="150000"/>
              </a:lnSpc>
            </a:pPr>
            <a:r>
              <a:rPr lang="pt-BR"/>
              <a:t>Período: 19/08 a 13/09 – Digitação quadro resumo e coleta de classe</a:t>
            </a:r>
          </a:p>
          <a:p>
            <a:pPr>
              <a:lnSpc>
                <a:spcPct val="150000"/>
              </a:lnSpc>
            </a:pPr>
            <a:r>
              <a:rPr lang="pt-BR"/>
              <a:t>               16/09 a 27/09  - Ajuste do quadro resumo e coleta de classe</a:t>
            </a:r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755650" y="1484313"/>
            <a:ext cx="7920038" cy="453707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124075" y="4076700"/>
            <a:ext cx="4392613" cy="360363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484438" y="2060575"/>
            <a:ext cx="1800225" cy="28892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771775" y="2492375"/>
            <a:ext cx="3024188" cy="28892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1848F-10B2-40C3-9C22-C14E973D53FB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latin typeface="+mj-lt"/>
                <a:ea typeface="+mj-ea"/>
                <a:cs typeface="+mj-cs"/>
              </a:rPr>
              <a:t>GARANTIA DE EFETIVAÇÃO DE MATRÍCULA</a:t>
            </a:r>
            <a:endParaRPr lang="pt-BR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20488" name="Rectangle 1"/>
          <p:cNvSpPr>
            <a:spLocks noChangeArrowheads="1"/>
          </p:cNvSpPr>
          <p:nvPr/>
        </p:nvSpPr>
        <p:spPr bwMode="auto">
          <a:xfrm>
            <a:off x="1042988" y="1636713"/>
            <a:ext cx="7129462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endParaRPr lang="pt-BR"/>
          </a:p>
          <a:p>
            <a:pPr>
              <a:lnSpc>
                <a:spcPct val="150000"/>
              </a:lnSpc>
            </a:pPr>
            <a:r>
              <a:rPr lang="pt-BR"/>
              <a:t>Artigo 7º - Na compatibilização das matrículas, as Diretorias de Ensino deverão utilizar as opções de consulta disponíveis no Sistema de Cadastro de Alunos, inclusive com a verificação do endereço indicativo coletado no ato da inscrição.</a:t>
            </a:r>
          </a:p>
          <a:p>
            <a:pPr>
              <a:lnSpc>
                <a:spcPct val="150000"/>
              </a:lnSpc>
            </a:pPr>
            <a:endParaRPr lang="pt-BR"/>
          </a:p>
          <a:p>
            <a:pPr>
              <a:lnSpc>
                <a:spcPct val="150000"/>
              </a:lnSpc>
            </a:pPr>
            <a:r>
              <a:rPr lang="pt-BR"/>
              <a:t>Artigo 8º - Fica garantida a efetivação das matrículas de todos os candidatos inscritos.</a:t>
            </a:r>
          </a:p>
          <a:p>
            <a:pPr algn="just" eaLnBrk="0" hangingPunct="0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467544" y="2492896"/>
            <a:ext cx="8280920" cy="1728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42900" dir="8100000" algn="ctr" rotWithShape="0">
              <a:schemeClr val="bg1">
                <a:lumMod val="75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077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t-BR" b="1" smtClean="0"/>
              <a:t>MATRÍCULA - ENSINO MÉDIO</a:t>
            </a:r>
            <a:endParaRPr lang="pt-BR" smtClean="0"/>
          </a:p>
        </p:txBody>
      </p:sp>
      <p:sp>
        <p:nvSpPr>
          <p:cNvPr id="307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b="1" dirty="0" smtClean="0"/>
              <a:t>Resolução SE 69, de 30-09-2013 </a:t>
            </a:r>
          </a:p>
          <a:p>
            <a:pPr eaLnBrk="1" hangingPunct="1">
              <a:buFont typeface="Arial" charset="0"/>
              <a:buNone/>
            </a:pPr>
            <a:endParaRPr lang="pt-BR" i="1" dirty="0" smtClean="0"/>
          </a:p>
          <a:p>
            <a:pPr eaLnBrk="1" hangingPunct="1">
              <a:buFont typeface="Arial" charset="0"/>
              <a:buNone/>
            </a:pPr>
            <a:r>
              <a:rPr lang="pt-BR" sz="2800" i="1" dirty="0" smtClean="0"/>
              <a:t>Dispõe sobre o atendimento à demanda escolar do ensino médio, para o ano letivo de 2014, nas escolas da rede estadual, e dá providências correlatas</a:t>
            </a:r>
            <a:endParaRPr lang="pt-BR" sz="2800" dirty="0" smtClean="0"/>
          </a:p>
          <a:p>
            <a:pPr eaLnBrk="1" hangingPunct="1">
              <a:buFont typeface="Arial" charset="0"/>
              <a:buNone/>
            </a:pPr>
            <a:endParaRPr lang="pt-BR" dirty="0" smtClean="0"/>
          </a:p>
          <a:p>
            <a:pPr eaLnBrk="1" hangingPunct="1">
              <a:buFont typeface="Arial" charset="0"/>
              <a:buNone/>
            </a:pPr>
            <a:endParaRPr lang="pt-BR" dirty="0" smtClean="0"/>
          </a:p>
          <a:p>
            <a:pPr eaLnBrk="1" hangingPunct="1">
              <a:buFont typeface="Arial" charset="0"/>
              <a:buNone/>
            </a:pPr>
            <a:endParaRPr lang="pt-BR" dirty="0" smtClean="0"/>
          </a:p>
        </p:txBody>
      </p:sp>
      <p:sp>
        <p:nvSpPr>
          <p:cNvPr id="3079" name="CaixaDeTexto 4"/>
          <p:cNvSpPr txBox="1">
            <a:spLocks noChangeArrowheads="1"/>
          </p:cNvSpPr>
          <p:nvPr/>
        </p:nvSpPr>
        <p:spPr bwMode="auto">
          <a:xfrm>
            <a:off x="2987675" y="6524625"/>
            <a:ext cx="6280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  <a:latin typeface="Calibri" pitchFamily="34" charset="0"/>
              </a:rPr>
              <a:t>CEMAT/DGREM/CGEB – Secretaria da Educação do Estado de 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23528" y="1412776"/>
            <a:ext cx="8352928" cy="40324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292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827088" y="2924175"/>
            <a:ext cx="2449512" cy="4333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228184" y="2924944"/>
            <a:ext cx="1872208" cy="43204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2987824" y="2492896"/>
            <a:ext cx="2664296" cy="43204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843808" y="1988840"/>
            <a:ext cx="1584176" cy="43204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>PROIBIÇÃO DE EXCLUSÃO DE MATRÍCULA DO SISTEMA</a:t>
            </a:r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AEB9B-B0CE-4E4D-97E8-EB1285724A74}" type="slidenum">
              <a:rPr lang="pt-BR"/>
              <a:pPr>
                <a:defRPr/>
              </a:pPr>
              <a:t>20</a:t>
            </a:fld>
            <a:endParaRPr lang="pt-BR" dirty="0"/>
          </a:p>
        </p:txBody>
      </p:sp>
      <p:sp>
        <p:nvSpPr>
          <p:cNvPr id="21521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844675"/>
            <a:ext cx="8064500" cy="4032250"/>
          </a:xfrm>
        </p:spPr>
        <p:txBody>
          <a:bodyPr/>
          <a:lstStyle/>
          <a:p>
            <a:pPr algn="just" eaLnBrk="1" hangingPunct="1"/>
            <a:r>
              <a:rPr lang="pt-BR" smtClean="0"/>
              <a:t>É vedada a exclusão de matrícula de alunos que não comparecerem às aulas ou abandonarem a escola, sendo obrigatório o lançamento desses registros nas opções específicas, disponibilizadas no Sistema de Cadastro de Alunos.</a:t>
            </a:r>
          </a:p>
          <a:p>
            <a:pPr algn="just" eaLnBrk="1" hangingPunct="1"/>
            <a:endParaRPr lang="pt-BR" smtClean="0"/>
          </a:p>
          <a:p>
            <a:pPr algn="just" eaLnBrk="1" hangingPunct="1"/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179388" y="1196975"/>
            <a:ext cx="8640762" cy="504031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84213" y="2708275"/>
            <a:ext cx="1800225" cy="360363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253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NÃO COMPARECIMENTO (N.COM)</a:t>
            </a:r>
            <a:endParaRPr lang="pt-BR" smtClean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4572000" y="2133600"/>
            <a:ext cx="4032250" cy="4318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2534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12875"/>
            <a:ext cx="8208963" cy="45370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400" smtClean="0"/>
              <a:t>Na hipótese de haver candidato cuja matrícula foi efetivada e que não compareceu às aulas </a:t>
            </a:r>
            <a:r>
              <a:rPr lang="pt-BR" sz="2400" b="1" smtClean="0">
                <a:solidFill>
                  <a:schemeClr val="bg1"/>
                </a:solidFill>
              </a:rPr>
              <a:t>no período de 15 (quinze) dias consecutivos</a:t>
            </a:r>
            <a:r>
              <a:rPr lang="pt-BR" sz="2400" smtClean="0">
                <a:solidFill>
                  <a:schemeClr val="bg1"/>
                </a:solidFill>
              </a:rPr>
              <a:t> </a:t>
            </a:r>
            <a:r>
              <a:rPr lang="pt-BR" sz="2400" smtClean="0"/>
              <a:t>, contados a partir do primeiro dia letivo subsequente ao registro de matrícula do aluno, sem apresentar justificativa para as ausências, a escola deverá efetuar o lançamento de “Não Comparecimento” (N.COM) no SCA, de forma a liberar a vaga reservada.</a:t>
            </a:r>
          </a:p>
          <a:p>
            <a:pPr algn="just" eaLnBrk="1" hangingPunct="1"/>
            <a:endParaRPr lang="pt-BR" smtClean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CC143-06E5-49F1-B94A-F9B7A08114D7}" type="slidenum">
              <a:rPr lang="pt-BR"/>
              <a:pPr>
                <a:defRPr/>
              </a:pPr>
              <a:t>21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4213" y="1341438"/>
            <a:ext cx="8135937" cy="482441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258888" y="5300663"/>
            <a:ext cx="504825" cy="28892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484438" y="4076700"/>
            <a:ext cx="4535487" cy="3603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3557" name="Título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pt-BR" b="1" smtClean="0"/>
              <a:t>NÃO COMPARECIMENTO (N.COM)</a:t>
            </a:r>
            <a:endParaRPr lang="pt-BR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1258888" y="2852738"/>
            <a:ext cx="2952750" cy="4333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5219700" y="4797425"/>
            <a:ext cx="3384550" cy="431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4211638" y="2420938"/>
            <a:ext cx="4321175" cy="3603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427538" y="1700213"/>
            <a:ext cx="3816350" cy="2889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0113" y="1557338"/>
            <a:ext cx="7642225" cy="4319587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600" dirty="0" smtClean="0"/>
              <a:t>Para as matrículas efetivadas  </a:t>
            </a:r>
            <a:r>
              <a:rPr lang="pt-BR" sz="2600" b="1" dirty="0" smtClean="0"/>
              <a:t>após o dia 17 de fevereiro de 2014</a:t>
            </a:r>
            <a:r>
              <a:rPr lang="pt-BR" sz="2600" dirty="0" smtClean="0"/>
              <a:t>, o registro de “Não Comparecimento” (N.COM) do aluno deverá ser efetuado, obrigatoriamente  </a:t>
            </a:r>
            <a:r>
              <a:rPr lang="pt-BR" sz="2600" b="1" dirty="0" smtClean="0"/>
              <a:t>depois de 10 (dez) dias consecutivos de ausências não justificadas</a:t>
            </a:r>
            <a:r>
              <a:rPr lang="pt-BR" sz="2600" dirty="0" smtClean="0"/>
              <a:t>, considerando como primeiro dia letivo para o aluno aquele imediatamente subsequente ao da  efetivação de sua matrícula.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600" dirty="0" smtClean="0"/>
              <a:t> Quando a </a:t>
            </a:r>
            <a:r>
              <a:rPr lang="pt-BR" sz="2600" b="1" dirty="0" smtClean="0"/>
              <a:t>contagem dos 10 (dez) dias consecutivos </a:t>
            </a:r>
            <a:r>
              <a:rPr lang="pt-BR" sz="2600" dirty="0" smtClean="0"/>
              <a:t>de ausências não justificadas coincidirem com o período destinado a férias ou recesso escolar, a escola deverá dar </a:t>
            </a:r>
            <a:r>
              <a:rPr lang="pt-BR" sz="2600" b="1" dirty="0" smtClean="0"/>
              <a:t>continuidade à contagem dos dias</a:t>
            </a:r>
            <a:r>
              <a:rPr lang="pt-BR" sz="2600" dirty="0" smtClean="0"/>
              <a:t> apenas a partir do próximo dia letivo.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400" dirty="0" smtClean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400" dirty="0" smtClean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400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837EE-CF5D-4056-9F31-E139E4EACAD2}" type="slidenum">
              <a:rPr lang="pt-BR"/>
              <a:pPr>
                <a:defRPr/>
              </a:pPr>
              <a:t>22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900113" y="1412875"/>
            <a:ext cx="7559675" cy="45370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1403350" y="2133600"/>
            <a:ext cx="3024188" cy="28733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835150" y="3068638"/>
            <a:ext cx="3168650" cy="2159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908175" y="4652963"/>
            <a:ext cx="5113338" cy="28892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042988" y="1700213"/>
            <a:ext cx="3600450" cy="2873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4583" name="Título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b="1" smtClean="0"/>
              <a:t>RETORNO DO ALUNO APÓS NCOM</a:t>
            </a:r>
          </a:p>
        </p:txBody>
      </p:sp>
      <p:sp>
        <p:nvSpPr>
          <p:cNvPr id="24584" name="Espaço Reservado para Conteúdo 2"/>
          <p:cNvSpPr>
            <a:spLocks noGrp="1"/>
          </p:cNvSpPr>
          <p:nvPr>
            <p:ph idx="1"/>
          </p:nvPr>
        </p:nvSpPr>
        <p:spPr>
          <a:xfrm>
            <a:off x="971550" y="1628775"/>
            <a:ext cx="7272338" cy="40608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400" smtClean="0"/>
              <a:t>Em caso de retorno do aluno, posterior ao lançamento</a:t>
            </a:r>
          </a:p>
          <a:p>
            <a:pPr>
              <a:buFont typeface="Arial" charset="0"/>
              <a:buNone/>
            </a:pPr>
            <a:r>
              <a:rPr lang="pt-BR" sz="2400" smtClean="0"/>
              <a:t>de “Não Comparecimento” (N.COM) a escola deverá:</a:t>
            </a:r>
          </a:p>
          <a:p>
            <a:pPr>
              <a:buFont typeface="Arial" charset="0"/>
              <a:buNone/>
            </a:pPr>
            <a:endParaRPr lang="pt-BR" sz="2400" smtClean="0"/>
          </a:p>
          <a:p>
            <a:pPr algn="just"/>
            <a:r>
              <a:rPr lang="pt-BR" sz="2400" smtClean="0"/>
              <a:t>1 - na inexistência de vaga, efetuar a inscrição para nova compatibilização e definição da escola para atendimento do aluno.</a:t>
            </a:r>
          </a:p>
          <a:p>
            <a:pPr algn="just"/>
            <a:endParaRPr lang="pt-BR" sz="2400" smtClean="0"/>
          </a:p>
          <a:p>
            <a:pPr algn="just"/>
            <a:r>
              <a:rPr lang="pt-BR" sz="2400" smtClean="0"/>
              <a:t>2 - na existência de vaga disponível, efetivar imediatamente, nova inscrição e matrícula no Sistema de Cadastro de Alunos;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FDEEB-247B-4D24-9543-9824C0931933}" type="slidenum">
              <a:rPr lang="pt-BR"/>
              <a:pPr>
                <a:defRPr/>
              </a:pPr>
              <a:t>23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755650" y="1484313"/>
            <a:ext cx="7920038" cy="453707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pt-BR" sz="2400" dirty="0"/>
              <a:t>Após a data-base do Censo Escolar 2014, em razão da consolidação dos bancos de dados para envio ao INEP/MEC, por meio de migração, não será possível utilizar a opção de “Não Comparecimento” (N.COM) para as matrículas efetuadas antes da referida data-base, no Sistema de Cadastro.</a:t>
            </a:r>
          </a:p>
          <a:p>
            <a:pPr algn="just">
              <a:defRPr/>
            </a:pPr>
            <a:endParaRPr lang="pt-BR" dirty="0"/>
          </a:p>
          <a:p>
            <a:pPr algn="just">
              <a:defRPr/>
            </a:pPr>
            <a:endParaRPr lang="pt-BR" dirty="0"/>
          </a:p>
          <a:p>
            <a:pPr algn="just"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D2B49-52E0-42F1-9F9E-BDC291A6C923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CENSO ESCOLAR 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323850" y="1412875"/>
            <a:ext cx="8569325" cy="482441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D0705-B197-4848-921F-DA0BBC649F23}" type="slidenum">
              <a:rPr lang="pt-BR" smtClean="0"/>
              <a:pPr>
                <a:defRPr/>
              </a:pPr>
              <a:t>25</a:t>
            </a:fld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ATRIBUIÇÕES DAS </a:t>
            </a:r>
            <a:r>
              <a:rPr lang="pt-BR" sz="4400" b="1" dirty="0" err="1">
                <a:latin typeface="+mj-lt"/>
                <a:ea typeface="+mj-ea"/>
                <a:cs typeface="+mj-cs"/>
              </a:rPr>
              <a:t>DEs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395288" y="1917700"/>
            <a:ext cx="8424862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pt-BR" sz="2800">
                <a:latin typeface="Calibri" pitchFamily="34" charset="0"/>
              </a:rPr>
              <a:t>Dentre outras, destaca-se:</a:t>
            </a:r>
          </a:p>
          <a:p>
            <a:pPr algn="just" eaLnBrk="0" hangingPunct="0"/>
            <a:endParaRPr lang="pt-BR" sz="2800">
              <a:latin typeface="Calibri" pitchFamily="34" charset="0"/>
            </a:endParaRPr>
          </a:p>
          <a:p>
            <a:pPr algn="just" eaLnBrk="0" hangingPunct="0"/>
            <a:r>
              <a:rPr lang="pt-BR" sz="2800" i="1">
                <a:latin typeface="Calibri" pitchFamily="34" charset="0"/>
              </a:rPr>
              <a:t>Na hipótese de haver qualquer impedimento nas escolas de sua circunscrição para realização de inscrição e matrícula de aluno, efetuar os registros no Sistema de Cadastro de Alunos.</a:t>
            </a:r>
            <a:endParaRPr lang="pt-BR" sz="72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6ED0C-998A-4A1A-B316-3C20F20AC0FE}" type="slidenum">
              <a:rPr lang="pt-BR" smtClean="0"/>
              <a:pPr>
                <a:defRPr/>
              </a:pPr>
              <a:t>26</a:t>
            </a:fld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39750" y="1984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ENSINO MÉDIO INTEGRAL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1772816"/>
            <a:ext cx="7416824" cy="2880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292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042988" y="2032000"/>
            <a:ext cx="7129462" cy="233362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pt-BR" sz="2800" b="1">
                <a:latin typeface="+mn-lt"/>
                <a:cs typeface="+mn-cs"/>
              </a:rPr>
              <a:t>Artigo 18 </a:t>
            </a:r>
            <a:r>
              <a:rPr lang="pt-BR" sz="2800">
                <a:latin typeface="+mn-lt"/>
                <a:cs typeface="+mn-cs"/>
              </a:rPr>
              <a:t>– O atendimento à demanda, referente ao </a:t>
            </a:r>
            <a:r>
              <a:rPr lang="pt-BR" sz="2800" b="1">
                <a:latin typeface="+mn-lt"/>
                <a:cs typeface="+mn-cs"/>
              </a:rPr>
              <a:t>Projeto de Ensino Médio Integral</a:t>
            </a:r>
            <a:r>
              <a:rPr lang="pt-BR" sz="2800">
                <a:latin typeface="+mn-lt"/>
                <a:cs typeface="+mn-cs"/>
              </a:rPr>
              <a:t>, será objeto de procedimentos específicos, observadas as normas da presente resolução.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de cantos arredondados 9"/>
          <p:cNvSpPr/>
          <p:nvPr/>
        </p:nvSpPr>
        <p:spPr>
          <a:xfrm>
            <a:off x="4284663" y="4797425"/>
            <a:ext cx="4751387" cy="14398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427538" y="1341438"/>
            <a:ext cx="4537075" cy="19431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0A820-C1E6-4874-BD8E-18330C163B3E}" type="slidenum">
              <a:rPr lang="pt-BR" smtClean="0"/>
              <a:pPr>
                <a:defRPr/>
              </a:pPr>
              <a:t>27</a:t>
            </a:fld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28678" name="Picture 13" descr="http://c10.quickcachr.fotos.sapo.pt/i/o4314de73/15158589_o7ZZ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133600"/>
            <a:ext cx="4067175" cy="254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Retângulo 4"/>
          <p:cNvSpPr>
            <a:spLocks noChangeArrowheads="1"/>
          </p:cNvSpPr>
          <p:nvPr/>
        </p:nvSpPr>
        <p:spPr bwMode="auto">
          <a:xfrm>
            <a:off x="4572000" y="16287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Orientação, pelos Órgãos Centrais, às Diretorias de Ensino até 04/10</a:t>
            </a:r>
          </a:p>
        </p:txBody>
      </p:sp>
      <p:sp>
        <p:nvSpPr>
          <p:cNvPr id="28680" name="Retângulo 5"/>
          <p:cNvSpPr>
            <a:spLocks noChangeArrowheads="1"/>
          </p:cNvSpPr>
          <p:nvPr/>
        </p:nvSpPr>
        <p:spPr bwMode="auto">
          <a:xfrm>
            <a:off x="4356100" y="501332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Orientação, pelas Diretorias de Ensino, às escolas estaduais até 11/10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483768" y="3068960"/>
            <a:ext cx="360040" cy="288032"/>
          </a:xfrm>
          <a:prstGeom prst="roundRect">
            <a:avLst/>
          </a:prstGeom>
          <a:noFill/>
          <a:ln w="31750">
            <a:solidFill>
              <a:schemeClr val="accent2">
                <a:lumMod val="60000"/>
                <a:lumOff val="4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483768" y="3429000"/>
            <a:ext cx="432048" cy="216024"/>
          </a:xfrm>
          <a:prstGeom prst="roundRect">
            <a:avLst/>
          </a:prstGeom>
          <a:noFill/>
          <a:ln w="31750">
            <a:solidFill>
              <a:srgbClr val="7030A0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2843213" y="2349500"/>
            <a:ext cx="1512887" cy="71913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0" idx="3"/>
          </p:cNvCxnSpPr>
          <p:nvPr/>
        </p:nvCxnSpPr>
        <p:spPr>
          <a:xfrm>
            <a:off x="2916238" y="3536950"/>
            <a:ext cx="1655762" cy="1187450"/>
          </a:xfrm>
          <a:prstGeom prst="straightConnector1">
            <a:avLst/>
          </a:prstGeom>
          <a:ln w="317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3" descr="http://c10.quickcachr.fotos.sapo.pt/i/o4314de73/15158589_o7ZZ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3213100"/>
            <a:ext cx="46085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de cantos arredondados 3"/>
          <p:cNvSpPr/>
          <p:nvPr/>
        </p:nvSpPr>
        <p:spPr>
          <a:xfrm>
            <a:off x="250825" y="1484313"/>
            <a:ext cx="8785225" cy="136842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9388" y="1341438"/>
            <a:ext cx="8820150" cy="1944687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3200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7600" dirty="0"/>
              <a:t>Consulta para confirmação do interesse do aluno concluinte do ensino fundamental em escola pública, estadual e municipal, e em escola da rede SESI/SP em cursar o ensino médio em escola estadual - 14/10 a 31/10/2013 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7E6BD-4C9E-48EE-97C3-D8C99FE6DB03}" type="slidenum">
              <a:rPr lang="pt-BR"/>
              <a:pPr>
                <a:defRPr/>
              </a:pPr>
              <a:t>28</a:t>
            </a:fld>
            <a:endParaRPr lang="pt-BR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835150" y="4941888"/>
            <a:ext cx="4537075" cy="36036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17" name="Conector de seta reta 16"/>
          <p:cNvCxnSpPr/>
          <p:nvPr/>
        </p:nvCxnSpPr>
        <p:spPr>
          <a:xfrm flipV="1">
            <a:off x="6372225" y="2997200"/>
            <a:ext cx="1295400" cy="205105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de cantos arredondados 19"/>
          <p:cNvSpPr/>
          <p:nvPr/>
        </p:nvSpPr>
        <p:spPr>
          <a:xfrm>
            <a:off x="1835150" y="5373688"/>
            <a:ext cx="4537075" cy="35083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763713" y="5732463"/>
            <a:ext cx="2592387" cy="3603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AFF10-AF72-4A68-9961-958E9B2B5170}" type="slidenum">
              <a:rPr lang="pt-BR"/>
              <a:pPr>
                <a:defRPr/>
              </a:pPr>
              <a:t>29</a:t>
            </a:fld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79388" y="1196975"/>
            <a:ext cx="8785225" cy="158432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00" b="1" dirty="0">
                <a:latin typeface="Arial" pitchFamily="34" charset="0"/>
                <a:cs typeface="Arial" pitchFamily="34" charset="0"/>
              </a:rPr>
              <a:t>Definição, no Sistema de Cadastro de Alunos da SE, dos alunos da rede pública e da rede SESI/SP que confirmaram interesse em efetuar matrícula em escola estadual, no ensino médio </a:t>
            </a:r>
            <a:r>
              <a:rPr lang="pt-BR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– 14/10 a 08/11;</a:t>
            </a:r>
          </a:p>
        </p:txBody>
      </p:sp>
      <p:pic>
        <p:nvPicPr>
          <p:cNvPr id="30724" name="Picture 12" descr="http://c10.quickcachr.fotos.sapo.pt/i/o4314de73/15158589_o7ZZ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924175"/>
            <a:ext cx="36528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14" descr="http://c9.quickcachr.fotos.sapo.pt/i/o5514b6cf/15158613_keeY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2924175"/>
            <a:ext cx="356076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de cantos arredondados 11"/>
          <p:cNvSpPr/>
          <p:nvPr/>
        </p:nvSpPr>
        <p:spPr>
          <a:xfrm>
            <a:off x="539750" y="4508500"/>
            <a:ext cx="3600450" cy="215900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39750" y="4797425"/>
            <a:ext cx="3600450" cy="287338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39750" y="5157788"/>
            <a:ext cx="2016125" cy="215900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4787900" y="4149725"/>
            <a:ext cx="2305050" cy="287338"/>
          </a:xfrm>
          <a:prstGeom prst="roundRect">
            <a:avLst/>
          </a:prstGeom>
          <a:noFill/>
          <a:ln w="50800" cap="rnd" cmpd="sng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6804025" y="3789363"/>
            <a:ext cx="1368425" cy="287337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95536" y="2636912"/>
            <a:ext cx="8280920" cy="29523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42900" dir="8100000" algn="ctr" rotWithShape="0">
              <a:schemeClr val="bg1">
                <a:lumMod val="75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4101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t-BR" b="1" smtClean="0"/>
              <a:t>MATRÍCULA – ENSINO MÉDIO</a:t>
            </a:r>
            <a:endParaRPr lang="pt-BR" smtClean="0"/>
          </a:p>
        </p:txBody>
      </p:sp>
      <p:sp>
        <p:nvSpPr>
          <p:cNvPr id="4102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24479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t-BR" b="1" smtClean="0"/>
              <a:t>ASPECTOS LEGAIS </a:t>
            </a:r>
          </a:p>
          <a:p>
            <a:pPr algn="ctr" eaLnBrk="1" hangingPunct="1">
              <a:buFont typeface="Arial" charset="0"/>
              <a:buNone/>
            </a:pPr>
            <a:endParaRPr lang="pt-BR" b="1" smtClean="0"/>
          </a:p>
          <a:p>
            <a:pPr algn="just" eaLnBrk="1" hangingPunct="1">
              <a:buFont typeface="Arial" charset="0"/>
              <a:buNone/>
            </a:pPr>
            <a:r>
              <a:rPr lang="pt-BR" smtClean="0"/>
              <a:t>	 O esforço empreendido pelo Governo do Estado para assegurar a expansão do atendimento do ensino médio gratuito, em conformidade com os preceitos constitucionais e a legislação pertinente.</a:t>
            </a:r>
            <a:r>
              <a:rPr lang="pt-BR" sz="280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pt-BR" smtClean="0"/>
          </a:p>
          <a:p>
            <a:pPr eaLnBrk="1" hangingPunct="1">
              <a:buFont typeface="Arial" charset="0"/>
              <a:buNone/>
            </a:pPr>
            <a:endParaRPr lang="pt-BR" smtClean="0"/>
          </a:p>
          <a:p>
            <a:pPr eaLnBrk="1" hangingPunct="1">
              <a:buFont typeface="Arial" charset="0"/>
              <a:buNone/>
            </a:pPr>
            <a:r>
              <a:rPr lang="pt-BR" smtClean="0"/>
              <a:t>i</a:t>
            </a:r>
          </a:p>
        </p:txBody>
      </p:sp>
      <p:sp>
        <p:nvSpPr>
          <p:cNvPr id="4103" name="CaixaDeTexto 4"/>
          <p:cNvSpPr txBox="1">
            <a:spLocks noChangeArrowheads="1"/>
          </p:cNvSpPr>
          <p:nvPr/>
        </p:nvSpPr>
        <p:spPr bwMode="auto">
          <a:xfrm>
            <a:off x="2987675" y="6524625"/>
            <a:ext cx="6280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  <a:latin typeface="Calibri" pitchFamily="34" charset="0"/>
              </a:rPr>
              <a:t>CEMAT/DGREM/CGEB – Secretaria da Educação do Estado de 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312A4-AFC1-4B49-B9B0-93B9B4BD898E}" type="slidenum">
              <a:rPr lang="pt-BR"/>
              <a:pPr>
                <a:defRPr/>
              </a:pPr>
              <a:t>30</a:t>
            </a:fld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79388" y="1196975"/>
            <a:ext cx="8893175" cy="165576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Inscrição, pelas escolas estaduais, no Sistema de Cadastro de Alunos, dos candidatos que não frequentaram escola pública em 2013 e de candidatos que pretendam retomar os estudos em 2014 </a:t>
            </a:r>
            <a:r>
              <a:rPr lang="pt-BR" b="1" dirty="0">
                <a:solidFill>
                  <a:schemeClr val="tx1"/>
                </a:solidFill>
              </a:rPr>
              <a:t>– 14/10 a 08/11;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 flipV="1">
            <a:off x="4356100" y="2997200"/>
            <a:ext cx="431800" cy="1763713"/>
          </a:xfrm>
          <a:prstGeom prst="straightConnector1">
            <a:avLst/>
          </a:prstGeom>
          <a:ln w="6350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9" name="Picture 12" descr="http://c10.quickcachr.fotos.sapo.pt/i/o4314de73/15158589_o7ZZ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068638"/>
            <a:ext cx="36512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14" descr="http://c9.quickcachr.fotos.sapo.pt/i/o5514b6cf/15158613_keeY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3068638"/>
            <a:ext cx="3560762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tângulo de cantos arredondados 19"/>
          <p:cNvSpPr/>
          <p:nvPr/>
        </p:nvSpPr>
        <p:spPr>
          <a:xfrm>
            <a:off x="684213" y="4652963"/>
            <a:ext cx="3600450" cy="215900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684213" y="4941888"/>
            <a:ext cx="3600450" cy="287337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684213" y="5300663"/>
            <a:ext cx="2016125" cy="215900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5219700" y="4292600"/>
            <a:ext cx="2305050" cy="288925"/>
          </a:xfrm>
          <a:prstGeom prst="roundRect">
            <a:avLst/>
          </a:prstGeom>
          <a:noFill/>
          <a:ln w="50800" cap="rnd" cmpd="sng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7235825" y="3933825"/>
            <a:ext cx="1368425" cy="287338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E6F0F-3549-4590-8101-FF1EBD452551}" type="slidenum">
              <a:rPr lang="pt-BR" smtClean="0"/>
              <a:pPr>
                <a:defRPr/>
              </a:pPr>
              <a:t>31</a:t>
            </a:fld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79388" y="1196975"/>
            <a:ext cx="8893175" cy="136842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</a:rPr>
              <a:t>Digitação das matrículas, para o ano letivo de 2014, dos alunos em continuidade de estudos, em todas as séries do ensino médio, inclusive na modalidade de Educação de Jovens e Adultos – 18/11 a 06/12;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32772" name="Picture 2" descr="http://c9.quickcachr.fotos.sapo.pt/i/o5514b6cf/15158613_keeY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781300"/>
            <a:ext cx="403225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4" descr="http://c2.quickcachr.fotos.sapo.pt/i/oa813977f/15158666_BiSOC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2781300"/>
            <a:ext cx="3995738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de cantos arredondados 6"/>
          <p:cNvSpPr/>
          <p:nvPr/>
        </p:nvSpPr>
        <p:spPr>
          <a:xfrm>
            <a:off x="539750" y="4868863"/>
            <a:ext cx="3887788" cy="288925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539750" y="5229225"/>
            <a:ext cx="3240088" cy="287338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859338" y="4149725"/>
            <a:ext cx="2665412" cy="287338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8243888" y="3789363"/>
            <a:ext cx="504825" cy="287337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32778" name="Picture 2" descr="C:\Users\sueli.sasaki\AppData\Local\Microsoft\Windows\Temporary Internet Files\Content.IE5\TMAXW1LC\MC9002380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738" y="5661025"/>
            <a:ext cx="936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ítulo 1"/>
          <p:cNvSpPr txBox="1">
            <a:spLocks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E05D2-A23A-4491-802A-D4232D88EA50}" type="slidenum">
              <a:rPr lang="pt-BR"/>
              <a:pPr>
                <a:defRPr/>
              </a:pPr>
              <a:t>32</a:t>
            </a:fld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79388" y="1196975"/>
            <a:ext cx="8893175" cy="136842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pt-BR" b="1" dirty="0">
                <a:solidFill>
                  <a:schemeClr val="tx1"/>
                </a:solidFill>
              </a:rPr>
              <a:t>Compatibilização da demanda pelas Diretorias de Ensino e digitação das matrículas pela escola de destino, no Sistema de Cadastro de Alunos – 18/11 a 06/12;</a:t>
            </a:r>
          </a:p>
        </p:txBody>
      </p:sp>
      <p:pic>
        <p:nvPicPr>
          <p:cNvPr id="33796" name="Picture 2" descr="http://c9.quickcachr.fotos.sapo.pt/i/o5514b6cf/15158613_keeY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781300"/>
            <a:ext cx="403225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http://c2.quickcachr.fotos.sapo.pt/i/oa813977f/15158666_BiSOC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2781300"/>
            <a:ext cx="3995738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ângulo de cantos arredondados 17"/>
          <p:cNvSpPr/>
          <p:nvPr/>
        </p:nvSpPr>
        <p:spPr>
          <a:xfrm>
            <a:off x="539750" y="4868863"/>
            <a:ext cx="3887788" cy="288925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539750" y="5229225"/>
            <a:ext cx="3240088" cy="287338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859338" y="4149725"/>
            <a:ext cx="2665412" cy="287338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8243888" y="3789363"/>
            <a:ext cx="504825" cy="287337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3" name="Título 1"/>
          <p:cNvSpPr txBox="1">
            <a:spLocks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93E8C-00C6-462E-9439-5B1156C0E2DD}" type="slidenum">
              <a:rPr lang="pt-BR"/>
              <a:pPr>
                <a:defRPr/>
              </a:pPr>
              <a:t>33</a:t>
            </a:fld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79388" y="1196975"/>
            <a:ext cx="8893175" cy="136842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Divulgação dos resultados nas escolas de origem, nas escolas de inscrição e nas escolas de destino da matrícula </a:t>
            </a:r>
            <a:r>
              <a:rPr lang="pt-BR" b="1" dirty="0">
                <a:solidFill>
                  <a:schemeClr val="tx1"/>
                </a:solidFill>
              </a:rPr>
              <a:t>– até 13/12.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34820" name="Picture 11" descr="http://c2.quickcachr.fotos.sapo.pt/i/oa813977f/15158666_BiSOC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2781300"/>
            <a:ext cx="44862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de cantos arredondados 9"/>
          <p:cNvSpPr/>
          <p:nvPr/>
        </p:nvSpPr>
        <p:spPr>
          <a:xfrm>
            <a:off x="4932363" y="4724400"/>
            <a:ext cx="431800" cy="288925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C6C93-CD1D-460C-B84E-A3A1B6C63771}" type="slidenum">
              <a:rPr lang="pt-BR" smtClean="0"/>
              <a:pPr>
                <a:defRPr/>
              </a:pPr>
              <a:t>34</a:t>
            </a:fld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179388" y="1196975"/>
            <a:ext cx="8893175" cy="136842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</a:rPr>
              <a:t>Digitação do rendimento escolar individualizado de todos os alunos das escolas estaduais.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</a:rPr>
              <a:t>2 a 20/12;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35845" name="Picture 11" descr="http://c2.quickcachr.fotos.sapo.pt/i/oa813977f/15158666_BiSOC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786063"/>
            <a:ext cx="44862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de cantos arredondados 5"/>
          <p:cNvSpPr/>
          <p:nvPr/>
        </p:nvSpPr>
        <p:spPr>
          <a:xfrm>
            <a:off x="2339975" y="4292600"/>
            <a:ext cx="4319588" cy="360363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339975" y="4724400"/>
            <a:ext cx="4319588" cy="288925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339975" y="5084763"/>
            <a:ext cx="3160713" cy="344487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1CDBE-0945-4A1E-B5B1-BEFED780A33A}" type="slidenum">
              <a:rPr lang="pt-BR" smtClean="0"/>
              <a:pPr>
                <a:defRPr/>
              </a:pPr>
              <a:t>35</a:t>
            </a:fld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924175"/>
            <a:ext cx="4637088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de cantos arredondados 5"/>
          <p:cNvSpPr/>
          <p:nvPr/>
        </p:nvSpPr>
        <p:spPr>
          <a:xfrm>
            <a:off x="179388" y="1196975"/>
            <a:ext cx="8893175" cy="17272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</a:rPr>
              <a:t>Inscrição/cadastramento dos candidatos à vaga na rede estadual que perderam os prazos previstos pelo Programa da Matrícula Antecipada 2014, executado em 2013, para o ensino médio – a partir de 07/01/2014 -  FASE VII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76600" y="4437063"/>
            <a:ext cx="360363" cy="358775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63040-20D1-4333-9242-D2B76D6D5303}" type="slidenum">
              <a:rPr lang="pt-BR" smtClean="0"/>
              <a:pPr>
                <a:defRPr/>
              </a:pPr>
              <a:t>36</a:t>
            </a:fld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3789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565400"/>
            <a:ext cx="4535487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de cantos arredondados 4"/>
          <p:cNvSpPr/>
          <p:nvPr/>
        </p:nvSpPr>
        <p:spPr>
          <a:xfrm>
            <a:off x="179388" y="1196975"/>
            <a:ext cx="8893175" cy="136842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</a:rPr>
              <a:t>Inscrição por deslocamento – de 07/01 a 17/01/2014.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3563938" y="4076700"/>
            <a:ext cx="2952750" cy="288925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059113" y="4437063"/>
            <a:ext cx="2376487" cy="360362"/>
          </a:xfrm>
          <a:prstGeom prst="roundRect">
            <a:avLst/>
          </a:prstGeom>
          <a:noFill/>
          <a:ln w="508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de cantos arredondados 11"/>
          <p:cNvSpPr/>
          <p:nvPr/>
        </p:nvSpPr>
        <p:spPr>
          <a:xfrm>
            <a:off x="395288" y="1412875"/>
            <a:ext cx="3744912" cy="57626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476375" y="5373688"/>
            <a:ext cx="6624638" cy="93503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44AE3-CC11-4965-87FB-CF9D1CED2639}" type="slidenum">
              <a:rPr lang="pt-BR" smtClean="0"/>
              <a:pPr>
                <a:defRPr/>
              </a:pPr>
              <a:t>37</a:t>
            </a:fld>
            <a:endParaRPr lang="pt-BR" dirty="0"/>
          </a:p>
        </p:txBody>
      </p:sp>
      <p:pic>
        <p:nvPicPr>
          <p:cNvPr id="389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35147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de cantos arredondados 3"/>
          <p:cNvSpPr/>
          <p:nvPr/>
        </p:nvSpPr>
        <p:spPr>
          <a:xfrm>
            <a:off x="3275856" y="3429000"/>
            <a:ext cx="360040" cy="288032"/>
          </a:xfrm>
          <a:prstGeom prst="roundRect">
            <a:avLst/>
          </a:prstGeom>
          <a:noFill/>
          <a:ln>
            <a:solidFill>
              <a:srgbClr val="FF66FF"/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8921" name="CaixaDeTexto 4"/>
          <p:cNvSpPr txBox="1">
            <a:spLocks noChangeArrowheads="1"/>
          </p:cNvSpPr>
          <p:nvPr/>
        </p:nvSpPr>
        <p:spPr bwMode="auto">
          <a:xfrm>
            <a:off x="395288" y="1557338"/>
            <a:ext cx="369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INÍCIO DO ANO LETIVO DE 2014</a:t>
            </a:r>
          </a:p>
        </p:txBody>
      </p:sp>
      <p:cxnSp>
        <p:nvCxnSpPr>
          <p:cNvPr id="7" name="Conector de seta reta 6"/>
          <p:cNvCxnSpPr>
            <a:endCxn id="38921" idx="2"/>
          </p:cNvCxnSpPr>
          <p:nvPr/>
        </p:nvCxnSpPr>
        <p:spPr>
          <a:xfrm flipH="1" flipV="1">
            <a:off x="2244725" y="1925638"/>
            <a:ext cx="958850" cy="150336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3" name="CaixaDeTexto 7"/>
          <p:cNvSpPr txBox="1">
            <a:spLocks noChangeArrowheads="1"/>
          </p:cNvSpPr>
          <p:nvPr/>
        </p:nvSpPr>
        <p:spPr bwMode="auto">
          <a:xfrm>
            <a:off x="1692275" y="5445125"/>
            <a:ext cx="6119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INSCRIÇÃO POR TRANSFERÊNCIA / INSCRIÇÃO POR INTENÇÃO DE TRANSFERÊNCIA</a:t>
            </a:r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2268538" y="3716338"/>
            <a:ext cx="1008062" cy="158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de cantos arredondados 12"/>
          <p:cNvSpPr/>
          <p:nvPr/>
        </p:nvSpPr>
        <p:spPr>
          <a:xfrm>
            <a:off x="395288" y="1268413"/>
            <a:ext cx="8424862" cy="1439862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tx1"/>
                </a:solidFill>
              </a:rPr>
              <a:t>A partir do mês de junho - </a:t>
            </a:r>
            <a:r>
              <a:rPr lang="pt-BR" sz="2000" dirty="0">
                <a:solidFill>
                  <a:schemeClr val="tx1"/>
                </a:solidFill>
              </a:rPr>
              <a:t>Todos os candidatos cadastrados para os cursos de EJA serão atendidos nas turmas que vierem a </a:t>
            </a:r>
            <a:r>
              <a:rPr lang="pt-BR" sz="2000">
                <a:solidFill>
                  <a:schemeClr val="tx1"/>
                </a:solidFill>
              </a:rPr>
              <a:t>ser instaladas para </a:t>
            </a:r>
            <a:r>
              <a:rPr lang="pt-BR" sz="2000" dirty="0">
                <a:solidFill>
                  <a:schemeClr val="tx1"/>
                </a:solidFill>
              </a:rPr>
              <a:t>o 2º semestre de 2014. </a:t>
            </a: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DD16E-922E-4024-9512-4B40D667FB43}" type="slidenum">
              <a:rPr lang="pt-BR"/>
              <a:pPr>
                <a:defRPr/>
              </a:pPr>
              <a:t>38</a:t>
            </a:fld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95288" y="2781300"/>
            <a:ext cx="8424862" cy="1439863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tx1"/>
                </a:solidFill>
              </a:rPr>
              <a:t>A partir de 23/6 e no decorrer do 2º semestre - </a:t>
            </a:r>
            <a:r>
              <a:rPr lang="pt-BR" sz="2000" dirty="0">
                <a:solidFill>
                  <a:schemeClr val="tx1"/>
                </a:solidFill>
              </a:rPr>
              <a:t>Compatibilização da demanda cadastrada na modalidade de EJA, a partir de junho, para o 2º semestre de 2014. 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5288" y="4292600"/>
            <a:ext cx="8424862" cy="1439863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tx1"/>
                </a:solidFill>
              </a:rPr>
              <a:t>A partir de 1º/7 e no decorrer do 2º semestre - </a:t>
            </a:r>
            <a:r>
              <a:rPr lang="pt-BR" sz="2000" dirty="0">
                <a:solidFill>
                  <a:schemeClr val="tx1"/>
                </a:solidFill>
              </a:rPr>
              <a:t>Efetivação da matrícula de todos os candidatos cadastrados nos cursos da modalidade de EJA e divulgação dos resultados, sob a responsabilidade da escola de destino, sendo possível consultar informações em qualquer escola da rede pública estadual.  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0" y="269875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CRONOGRAMA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97203-F3E5-4C5B-B9A9-A2BB6F1A9596}" type="slidenum">
              <a:rPr lang="pt-BR" smtClean="0"/>
              <a:pPr>
                <a:defRPr/>
              </a:pPr>
              <a:t>39</a:t>
            </a:fld>
            <a:endParaRPr lang="pt-BR" dirty="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275" y="1196975"/>
            <a:ext cx="8721725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CaixaDeTexto 3"/>
          <p:cNvSpPr txBox="1">
            <a:spLocks noChangeArrowheads="1"/>
          </p:cNvSpPr>
          <p:nvPr/>
        </p:nvSpPr>
        <p:spPr bwMode="auto">
          <a:xfrm>
            <a:off x="611188" y="333375"/>
            <a:ext cx="7648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/>
              <a:t>CRONOGRAMA  - ENSINO MÉDIO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971600" y="1340768"/>
            <a:ext cx="7488832" cy="48245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42900" dir="8100000" algn="ctr" rotWithShape="0">
              <a:schemeClr val="bg1">
                <a:lumMod val="75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125" name="Espaço Reservado para Conteúdo 2"/>
          <p:cNvSpPr>
            <a:spLocks noGrp="1"/>
          </p:cNvSpPr>
          <p:nvPr>
            <p:ph idx="1"/>
          </p:nvPr>
        </p:nvSpPr>
        <p:spPr>
          <a:xfrm>
            <a:off x="1042988" y="1350963"/>
            <a:ext cx="7273925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t-BR" smtClean="0"/>
              <a:t>	 </a:t>
            </a:r>
            <a:r>
              <a:rPr lang="pt-BR" b="1" i="1" smtClean="0"/>
              <a:t>Atendimento à demanda escolar  Ordem de prioridade:</a:t>
            </a:r>
          </a:p>
          <a:p>
            <a:pPr algn="just"/>
            <a:r>
              <a:rPr lang="pt-BR" sz="2400" smtClean="0"/>
              <a:t>I - alunos concluintes do ensino fundamental da própria escola;</a:t>
            </a:r>
          </a:p>
          <a:p>
            <a:pPr algn="just"/>
            <a:r>
              <a:rPr lang="pt-BR" sz="2400" smtClean="0"/>
              <a:t> II - alunos concluintes do ensino fundamental de escolas públicas, estaduais e municipais, e escolas da rede SESI – Serviço Social da Indústria/SP; e</a:t>
            </a:r>
          </a:p>
          <a:p>
            <a:pPr algn="just"/>
            <a:r>
              <a:rPr lang="pt-BR" sz="2400" smtClean="0"/>
              <a:t>III - demais candidatos ao ingresso ou a cursar qualquer série do ensino médio, de acordo com a legislação pertinente.</a:t>
            </a:r>
          </a:p>
          <a:p>
            <a:pPr eaLnBrk="1" hangingPunct="1">
              <a:buFont typeface="Arial" charset="0"/>
              <a:buNone/>
            </a:pPr>
            <a:endParaRPr lang="pt-BR" smtClean="0"/>
          </a:p>
          <a:p>
            <a:pPr eaLnBrk="1" hangingPunct="1"/>
            <a:endParaRPr lang="pt-BR" smtClean="0"/>
          </a:p>
        </p:txBody>
      </p:sp>
      <p:sp>
        <p:nvSpPr>
          <p:cNvPr id="5126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t-BR" b="1" smtClean="0"/>
              <a:t>ATENDIMENTO A DEMANDA</a:t>
            </a:r>
            <a:endParaRPr lang="pt-BR" smtClean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78C0C-0D05-4FAC-AE3E-A2284B8773B5}" type="slidenum">
              <a:rPr lang="pt-BR"/>
              <a:pPr>
                <a:defRPr/>
              </a:pPr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D133-A899-4DBA-8816-E6FC42E708F6}" type="slidenum">
              <a:rPr lang="pt-BR" smtClean="0"/>
              <a:pPr>
                <a:defRPr/>
              </a:pPr>
              <a:t>40</a:t>
            </a:fld>
            <a:endParaRPr lang="pt-BR" dirty="0"/>
          </a:p>
        </p:txBody>
      </p:sp>
      <p:sp>
        <p:nvSpPr>
          <p:cNvPr id="41987" name="CaixaDeTexto 2"/>
          <p:cNvSpPr txBox="1">
            <a:spLocks noChangeArrowheads="1"/>
          </p:cNvSpPr>
          <p:nvPr/>
        </p:nvSpPr>
        <p:spPr bwMode="auto">
          <a:xfrm>
            <a:off x="611188" y="333375"/>
            <a:ext cx="7648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/>
              <a:t>CRONOGRAMA  - ENSINO MÉDIO </a:t>
            </a:r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25538"/>
            <a:ext cx="75469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Muito obrigada!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47932-BD0C-494C-9A62-0A9FB7AF5748}" type="slidenum">
              <a:rPr lang="pt-BR"/>
              <a:pPr>
                <a:defRPr/>
              </a:pPr>
              <a:t>41</a:t>
            </a:fld>
            <a:endParaRPr lang="pt-BR" dirty="0"/>
          </a:p>
        </p:txBody>
      </p:sp>
      <p:sp>
        <p:nvSpPr>
          <p:cNvPr id="43012" name="Title 1"/>
          <p:cNvSpPr txBox="1">
            <a:spLocks/>
          </p:cNvSpPr>
          <p:nvPr/>
        </p:nvSpPr>
        <p:spPr bwMode="auto">
          <a:xfrm>
            <a:off x="4135438" y="1978025"/>
            <a:ext cx="44465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2500" b="1">
                <a:latin typeface="Verdana" pitchFamily="34" charset="0"/>
              </a:rPr>
              <a:t>OBRIGADA PELA ATENÇÃO DE TODOS</a:t>
            </a:r>
          </a:p>
          <a:p>
            <a:pPr algn="r"/>
            <a:endParaRPr lang="en-US" sz="2500" b="1">
              <a:latin typeface="Verdana" pitchFamily="34" charset="0"/>
            </a:endParaRPr>
          </a:p>
          <a:p>
            <a:pPr algn="r"/>
            <a:endParaRPr lang="en-US" sz="25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79388" y="1989138"/>
            <a:ext cx="8856662" cy="29527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44463" y="1916113"/>
            <a:ext cx="8820150" cy="37449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3200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3200" dirty="0">
                <a:latin typeface="+mn-lt"/>
                <a:cs typeface="+mn-cs"/>
              </a:rPr>
              <a:t>     </a:t>
            </a:r>
            <a:r>
              <a:rPr lang="pt-BR" sz="3200" b="1" dirty="0">
                <a:latin typeface="+mn-lt"/>
                <a:cs typeface="+mn-cs"/>
              </a:rPr>
              <a:t>Artigo 1º</a:t>
            </a:r>
            <a:r>
              <a:rPr lang="pt-BR" sz="3200" dirty="0">
                <a:latin typeface="+mn-lt"/>
                <a:cs typeface="+mn-cs"/>
              </a:rPr>
              <a:t> - </a:t>
            </a:r>
            <a:r>
              <a:rPr lang="pt-BR" sz="3200" dirty="0"/>
              <a:t>Parágrafo único – No atendimento de que trata este artigo, contemplar-se-ão, preferencialmente, os candidatos com residência ou endereço indicativo, dentro da área de abrangência da unidade escolar.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3200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200" dirty="0">
                <a:latin typeface="+mn-lt"/>
                <a:cs typeface="+mn-cs"/>
              </a:rPr>
              <a:t>	</a:t>
            </a:r>
          </a:p>
        </p:txBody>
      </p:sp>
      <p:sp>
        <p:nvSpPr>
          <p:cNvPr id="6148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t-BR" b="1" smtClean="0"/>
              <a:t>ATENDIMENTO A DEMANDA</a:t>
            </a:r>
            <a:endParaRPr lang="pt-BR" smtClean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8D0F-2E28-46D1-8339-D5CDDF087EF8}" type="slidenum">
              <a:rPr lang="pt-BR"/>
              <a:pPr>
                <a:defRPr/>
              </a:pPr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8EDF8-74DB-49CE-9DDC-6DD8EA00AEEC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288" y="115888"/>
            <a:ext cx="84201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5400" dirty="0">
                <a:latin typeface="+mn-lt"/>
              </a:rPr>
              <a:t>ORDEM DE PROCEDIMENTOS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251520" y="1556792"/>
            <a:ext cx="2520280" cy="4176464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175" name="Rectangle 1"/>
          <p:cNvSpPr>
            <a:spLocks noChangeArrowheads="1"/>
          </p:cNvSpPr>
          <p:nvPr/>
        </p:nvSpPr>
        <p:spPr bwMode="auto">
          <a:xfrm>
            <a:off x="395288" y="1484313"/>
            <a:ext cx="2268537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eaLnBrk="0" hangingPunct="0"/>
            <a:endParaRPr lang="pt-BR" sz="1200" b="1"/>
          </a:p>
          <a:p>
            <a:pPr indent="450850" algn="just" eaLnBrk="0" hangingPunct="0"/>
            <a:r>
              <a:rPr lang="pt-BR" sz="1700" b="1"/>
              <a:t>I - consulta ao aluno concluinte do ensino fundamental em escola pública, municipal ou estadual, ou em escola da rede SESI/SP, sobre seu interesse em cursar, no ano de 2014, o ensino médio em unidade escolar da rede estadual;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3059832" y="1556792"/>
            <a:ext cx="2808312" cy="4176464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084168" y="1484784"/>
            <a:ext cx="2808312" cy="4176464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182" name="Rectangle 2"/>
          <p:cNvSpPr>
            <a:spLocks noChangeArrowheads="1"/>
          </p:cNvSpPr>
          <p:nvPr/>
        </p:nvSpPr>
        <p:spPr bwMode="auto">
          <a:xfrm>
            <a:off x="3276600" y="1628775"/>
            <a:ext cx="2447925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pt-BR" sz="1700" b="1"/>
              <a:t>II - definição, no Sistema de Cadastro de Alunos do Estado de São Paulo, dos concluintes do ensino fundamental de escolas da rede estadual ou municipal, ou da rede SESI/SP, que confirmarem o interesse por matrícula no ensino médio em escola estadual;</a:t>
            </a:r>
            <a:endParaRPr lang="pt-BR" sz="1700" b="1">
              <a:solidFill>
                <a:srgbClr val="FF66FF"/>
              </a:solidFill>
            </a:endParaRPr>
          </a:p>
        </p:txBody>
      </p:sp>
      <p:sp>
        <p:nvSpPr>
          <p:cNvPr id="7183" name="Rectangle 3"/>
          <p:cNvSpPr>
            <a:spLocks noChangeArrowheads="1"/>
          </p:cNvSpPr>
          <p:nvPr/>
        </p:nvSpPr>
        <p:spPr bwMode="auto">
          <a:xfrm>
            <a:off x="6084888" y="1658938"/>
            <a:ext cx="27368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r>
              <a:rPr lang="pt-BR" sz="1600" b="1"/>
              <a:t>III - inscrição e digitação, no Sistema de Cadastro de Alunos, de candidatos que não frequentaram escola pública em 2013 e de demais candidatos que pretendam retomar os estudos em 2014, demandantes de vaga em qualquer série do ensino médio, inclusive na modalidade de EJA, observado o disposto na Resolução SE n</a:t>
            </a:r>
            <a:r>
              <a:rPr lang="pt-BR" sz="1600" b="1">
                <a:sym typeface="Symbol" pitchFamily="18" charset="2"/>
              </a:rPr>
              <a:t></a:t>
            </a:r>
            <a:r>
              <a:rPr lang="pt-BR" sz="1600" b="1"/>
              <a:t> 38/2013; </a:t>
            </a:r>
            <a:endParaRPr lang="pt-BR" sz="1600" b="1">
              <a:solidFill>
                <a:srgbClr val="FF66FF"/>
              </a:solidFill>
              <a:sym typeface="Symbol" pitchFamily="18" charset="2"/>
            </a:endParaRPr>
          </a:p>
        </p:txBody>
      </p:sp>
      <p:sp>
        <p:nvSpPr>
          <p:cNvPr id="18" name="Seta para a direita 17"/>
          <p:cNvSpPr/>
          <p:nvPr/>
        </p:nvSpPr>
        <p:spPr>
          <a:xfrm>
            <a:off x="2771800" y="2348880"/>
            <a:ext cx="216024" cy="45719"/>
          </a:xfrm>
          <a:prstGeom prst="rightArrow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9" name="Seta para a direita 18"/>
          <p:cNvSpPr/>
          <p:nvPr/>
        </p:nvSpPr>
        <p:spPr>
          <a:xfrm>
            <a:off x="5868144" y="2492896"/>
            <a:ext cx="216024" cy="72008"/>
          </a:xfrm>
          <a:prstGeom prst="rightArrow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190" name="Retângulo 21"/>
          <p:cNvSpPr>
            <a:spLocks noChangeArrowheads="1"/>
          </p:cNvSpPr>
          <p:nvPr/>
        </p:nvSpPr>
        <p:spPr bwMode="auto">
          <a:xfrm>
            <a:off x="3851275" y="1052513"/>
            <a:ext cx="1296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solidFill>
                  <a:srgbClr val="FF66FF"/>
                </a:solidFill>
              </a:rPr>
              <a:t>Fase VI</a:t>
            </a:r>
            <a:endParaRPr lang="pt-BR" sz="2400"/>
          </a:p>
        </p:txBody>
      </p:sp>
      <p:sp>
        <p:nvSpPr>
          <p:cNvPr id="7191" name="Retângulo 22"/>
          <p:cNvSpPr>
            <a:spLocks noChangeArrowheads="1"/>
          </p:cNvSpPr>
          <p:nvPr/>
        </p:nvSpPr>
        <p:spPr bwMode="auto">
          <a:xfrm>
            <a:off x="6804025" y="1052513"/>
            <a:ext cx="1347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solidFill>
                  <a:srgbClr val="FF66FF"/>
                </a:solidFill>
              </a:rPr>
              <a:t>Fase VII</a:t>
            </a: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D2BDC-D44F-4FA2-82D5-E115BB8FEFCB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288" y="115888"/>
            <a:ext cx="84201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5400" dirty="0">
                <a:latin typeface="+mn-lt"/>
              </a:rPr>
              <a:t>ORDEM DE PROCEDIMENTOS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251520" y="1412776"/>
            <a:ext cx="2376264" cy="4608512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131840" y="1484784"/>
            <a:ext cx="2520280" cy="4608512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6300192" y="1484784"/>
            <a:ext cx="2376264" cy="4608512"/>
          </a:xfrm>
          <a:prstGeom prst="round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205" name="Rectangle 4"/>
          <p:cNvSpPr>
            <a:spLocks noChangeArrowheads="1"/>
          </p:cNvSpPr>
          <p:nvPr/>
        </p:nvSpPr>
        <p:spPr bwMode="auto">
          <a:xfrm>
            <a:off x="6300788" y="1700213"/>
            <a:ext cx="23764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r>
              <a:rPr lang="pt-BR" b="1"/>
              <a:t>VI - divulgação dos resultados à comunidade escolar, afixando a listagem com os nomes dos alunos definidos e dos candidatos, nas escolas de origem, nas escolas de inscrição e nas escolas de destino das matrículas.</a:t>
            </a:r>
            <a:endParaRPr lang="pt-BR" sz="4000" b="1"/>
          </a:p>
        </p:txBody>
      </p:sp>
      <p:sp>
        <p:nvSpPr>
          <p:cNvPr id="8206" name="Rectangle 5"/>
          <p:cNvSpPr>
            <a:spLocks noChangeArrowheads="1"/>
          </p:cNvSpPr>
          <p:nvPr/>
        </p:nvSpPr>
        <p:spPr bwMode="auto">
          <a:xfrm>
            <a:off x="3348038" y="2414588"/>
            <a:ext cx="223202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indent="450850" algn="ctr" eaLnBrk="0" hangingPunct="0"/>
            <a:r>
              <a:rPr lang="pt-BR" b="1"/>
              <a:t>V -  compatibilização entre a demanda e as vagas;</a:t>
            </a:r>
            <a:endParaRPr lang="pt-BR" sz="4000" b="1"/>
          </a:p>
        </p:txBody>
      </p:sp>
      <p:sp>
        <p:nvSpPr>
          <p:cNvPr id="8207" name="Rectangle 6"/>
          <p:cNvSpPr>
            <a:spLocks noChangeArrowheads="1"/>
          </p:cNvSpPr>
          <p:nvPr/>
        </p:nvSpPr>
        <p:spPr bwMode="auto">
          <a:xfrm>
            <a:off x="323850" y="1916113"/>
            <a:ext cx="2232025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 eaLnBrk="0" hangingPunct="0"/>
            <a:r>
              <a:rPr lang="pt-BR" b="1"/>
              <a:t>IV - efetivação da matrícula, no Sistema de Cadastro de Alunos, dos alunos do ensino médio em continuidade de estudos e dos candidatos</a:t>
            </a:r>
          </a:p>
          <a:p>
            <a:pPr indent="450850" algn="ctr" eaLnBrk="0" hangingPunct="0"/>
            <a:r>
              <a:rPr lang="pt-BR" b="1"/>
              <a:t>inscritos;</a:t>
            </a:r>
            <a:endParaRPr lang="pt-BR" sz="4000" b="1"/>
          </a:p>
        </p:txBody>
      </p:sp>
      <p:sp>
        <p:nvSpPr>
          <p:cNvPr id="10" name="Seta para a direita 9"/>
          <p:cNvSpPr/>
          <p:nvPr/>
        </p:nvSpPr>
        <p:spPr>
          <a:xfrm>
            <a:off x="5652120" y="3573016"/>
            <a:ext cx="576064" cy="72008"/>
          </a:xfrm>
          <a:prstGeom prst="rightArrow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1" name="Seta para a direita 10"/>
          <p:cNvSpPr/>
          <p:nvPr/>
        </p:nvSpPr>
        <p:spPr>
          <a:xfrm>
            <a:off x="2771800" y="3573016"/>
            <a:ext cx="288032" cy="45719"/>
          </a:xfrm>
          <a:prstGeom prst="rightArrow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971550" y="1412875"/>
            <a:ext cx="7561263" cy="39592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716463" y="4292600"/>
            <a:ext cx="1223962" cy="28892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084888" y="3716338"/>
            <a:ext cx="1295400" cy="28892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258888" y="3213100"/>
            <a:ext cx="1225550" cy="28733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124075" y="2060575"/>
            <a:ext cx="1944688" cy="28733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B5534-8860-4F99-B213-A279DFA3CED1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4400" b="1" dirty="0">
                <a:latin typeface="+mj-lt"/>
                <a:ea typeface="+mj-ea"/>
                <a:cs typeface="+mj-cs"/>
              </a:rPr>
              <a:t>INSCRIÇÕES  – ENSINO MÉDIO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9225" name="Retângulo 8"/>
          <p:cNvSpPr>
            <a:spLocks noChangeArrowheads="1"/>
          </p:cNvSpPr>
          <p:nvPr/>
        </p:nvSpPr>
        <p:spPr bwMode="auto">
          <a:xfrm>
            <a:off x="1187450" y="1484313"/>
            <a:ext cx="7056438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Artigo 2º</a:t>
            </a:r>
          </a:p>
          <a:p>
            <a:r>
              <a:rPr lang="pt-BR" b="1"/>
              <a:t>Parágrafo único - No ato da definição ou da inscrição a escola deverá, obrigatoriamente   proceder à digitação, no Sistema de Cadastro de Alunos:</a:t>
            </a:r>
          </a:p>
          <a:p>
            <a:endParaRPr lang="pt-BR" b="1"/>
          </a:p>
          <a:p>
            <a:r>
              <a:rPr lang="pt-BR" b="1"/>
              <a:t>1 – do endereço residencial completo do aluno, inclusive com CEP válido, sendo que, no caso de o endereço residencial não ter CEP válido, a escola deverá proceder também ao preenchimento de endereço indicativo com CEP válido;</a:t>
            </a:r>
          </a:p>
          <a:p>
            <a:endParaRPr lang="pt-BR" b="1"/>
          </a:p>
          <a:p>
            <a:r>
              <a:rPr lang="pt-BR" b="1"/>
              <a:t>2 - do endereço indicativo com CEP válido, além do endereço residencial, conferido pela escola, quando solicitado pelo aluno ou responsáveis.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683568" y="2348880"/>
            <a:ext cx="5794974" cy="576064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2996952"/>
            <a:ext cx="5794974" cy="576064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683568" y="3789040"/>
            <a:ext cx="8100392" cy="576064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0251" name="Título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pt-BR" b="1" smtClean="0"/>
              <a:t>DEFINIÇÃO DE CONCEITOS </a:t>
            </a:r>
            <a:endParaRPr lang="pt-BR" smtClean="0"/>
          </a:p>
        </p:txBody>
      </p:sp>
      <p:sp>
        <p:nvSpPr>
          <p:cNvPr id="10252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2133600"/>
            <a:ext cx="8532813" cy="3024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pt-BR" sz="1000" smtClean="0"/>
          </a:p>
          <a:p>
            <a:pPr eaLnBrk="1" hangingPunct="1"/>
            <a:r>
              <a:rPr lang="pt-BR" b="1" smtClean="0"/>
              <a:t>INSCRIÇÃO POR DESLOCAMENTO</a:t>
            </a:r>
          </a:p>
          <a:p>
            <a:pPr eaLnBrk="1" hangingPunct="1"/>
            <a:r>
              <a:rPr lang="pt-BR" b="1" smtClean="0"/>
              <a:t>INSCRIÇÃO POR TRANSFERÊNCIA</a:t>
            </a:r>
          </a:p>
          <a:p>
            <a:pPr eaLnBrk="1" hangingPunct="1"/>
            <a:endParaRPr lang="pt-BR" sz="1000" smtClean="0"/>
          </a:p>
          <a:p>
            <a:pPr eaLnBrk="1" hangingPunct="1"/>
            <a:r>
              <a:rPr lang="pt-BR" b="1" smtClean="0"/>
              <a:t>INSCRIÇÃO POR INTENÇÃO DE TRANSFERÊNCIA</a:t>
            </a:r>
            <a:endParaRPr lang="pt-BR" sz="1000" b="1" smtClean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F78D0-4131-47A6-94CB-C9C454F87D1D}" type="slidenum">
              <a:rPr lang="pt-BR"/>
              <a:pPr>
                <a:defRPr/>
              </a:pPr>
              <a:t>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accent6">
              <a:lumMod val="75000"/>
            </a:schemeClr>
          </a:solidFill>
        </a:ln>
        <a:effectLst>
          <a:outerShdw blurRad="50800" dist="342900" dir="8100000" algn="ctr" rotWithShape="0">
            <a:schemeClr val="bg1">
              <a:lumMod val="75000"/>
            </a:scheme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ágina" ma:contentTypeID="0x010100C568DB52D9D0A14D9B2FDCC96666E9F2007948130EC3DB064584E219954237AF39005AAF2EDBD9648C4A89DC932252190CA0" ma:contentTypeVersion="2" ma:contentTypeDescription="Crie um novo documento." ma:contentTypeScope="" ma:versionID="704d5963a945284e5e897e9c6f533bc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7816a1f3226fd342996ae23a5ed52b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Comments" minOccurs="0"/>
                <xsd:element ref="ns1:PublishingStartDate" minOccurs="0"/>
                <xsd:element ref="ns1:PublishingExpirationDate" minOccurs="0"/>
                <xsd:element ref="ns1:PublishingContact" minOccurs="0"/>
                <xsd:element ref="ns1:PublishingContactEmail" minOccurs="0"/>
                <xsd:element ref="ns1:PublishingContactName" minOccurs="0"/>
                <xsd:element ref="ns1:PublishingContactPicture" minOccurs="0"/>
                <xsd:element ref="ns1:PublishingPageLayout" minOccurs="0"/>
                <xsd:element ref="ns1:PublishingVariationGroupID" minOccurs="0"/>
                <xsd:element ref="ns1:PublishingVariationRelationshipLinkFieldID" minOccurs="0"/>
                <xsd:element ref="ns1:PublishingRollupImage" minOccurs="0"/>
                <xsd:element ref="ns1:Audience" minOccurs="0"/>
                <xsd:element ref="ns1:PublishingIsFurlPage" minOccurs="0"/>
                <xsd:element ref="ns1:SeoBrowserTitle" minOccurs="0"/>
                <xsd:element ref="ns1:SeoMetaDescription" minOccurs="0"/>
                <xsd:element ref="ns1:SeoKeywords" minOccurs="0"/>
                <xsd:element ref="ns1:SeoRobotsNoIndex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Comentários" ma:internalName="Comments">
      <xsd:simpleType>
        <xsd:restriction base="dms:Note">
          <xsd:maxLength value="255"/>
        </xsd:restriction>
      </xsd:simpleType>
    </xsd:element>
    <xsd:element name="PublishingStartDate" ma:index="9" nillable="true" ma:displayName="Agendamento de Data de Início" ma:description="Data de Início de Agendamento é uma coluna de site criada pelo recurso de Publicação. Ela é usada para especificar a data e hora em que essa página aparecerá pela primeira vez aos visitantes do site." ma:hidden="true" ma:internalName="PublishingStartDate">
      <xsd:simpleType>
        <xsd:restriction base="dms:Unknown"/>
      </xsd:simpleType>
    </xsd:element>
    <xsd:element name="PublishingExpirationDate" ma:index="10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hidden="true" ma:internalName="PublishingExpirationDate">
      <xsd:simpleType>
        <xsd:restriction base="dms:Unknown"/>
      </xsd:simpleType>
    </xsd:element>
    <xsd:element name="PublishingContact" ma:index="11" nillable="true" ma:displayName="Contato" ma:description="Contato é uma coluna de site criada pelo recurso de Publicação. Ela é usada no Tipo de Conteúdo de Página como a pessoa ou o grupo que representa a pessoa de contato para a página." ma:list="UserInfo" ma:internalName="Publishing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ContactEmail" ma:index="12" nillable="true" ma:displayName="Email para Contato" ma:description="Endereço de Email de Contato é uma coluna de site criada pelo recurso de Publicação. Ela é usada no Tipo de Conteúdo de Página como o endereço de email da pessoa ou do grupo que representa a pessoa de contato para a página." ma:internalName="PublishingContactEmail">
      <xsd:simpleType>
        <xsd:restriction base="dms:Text">
          <xsd:maxLength value="255"/>
        </xsd:restriction>
      </xsd:simpleType>
    </xsd:element>
    <xsd:element name="PublishingContactName" ma:index="13" nillable="true" ma:displayName="Nome do Contato" ma:description="Nome do Contato é uma coluna de site criada pelo recurso de Publicação. Ela é usada no Tipo de Conteúdo de Página como o nome da pessoa ou do grupo que representa a pessoa de contato para a página." ma:internalName="PublishingContactName">
      <xsd:simpleType>
        <xsd:restriction base="dms:Text">
          <xsd:maxLength value="255"/>
        </xsd:restriction>
      </xsd:simpleType>
    </xsd:element>
    <xsd:element name="PublishingContactPicture" ma:index="14" nillable="true" ma:displayName="Imagem do Contato" ma:description="Imagem do Contato é uma coluna de site criada pelo recurso de Publicação. Ela é usada no Tipo de Conteúdo de Página como a imagem do usuário ou do grupo que representa a pessoa de contato para a página." ma:format="Image" ma:internalName="PublishingContact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PageLayout" ma:index="15" nillable="true" ma:displayName="Layout de Página" ma:internalName="PublishingPageLayout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VariationGroupID" ma:index="16" nillable="true" ma:displayName="Identificação do Grupo de Variações" ma:hidden="true" ma:internalName="PublishingVariationGroupID">
      <xsd:simpleType>
        <xsd:restriction base="dms:Text">
          <xsd:maxLength value="255"/>
        </xsd:restriction>
      </xsd:simpleType>
    </xsd:element>
    <xsd:element name="PublishingVariationRelationshipLinkFieldID" ma:index="17" nillable="true" ma:displayName="Link de Relação de Variação" ma:hidden="true" ma:internalName="PublishingVariationRelationshipLinkFieldI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RollupImage" ma:index="18" nillable="true" ma:displayName="Imagem Cumulativa" ma:description="Imagem de Rollup é uma coluna de site criada pelo recurso de Publicação. Ela é usada no Tipo de Conteúdo de Página como a imagem para a página mostrada em rollups de conteúdo, como a Web Part de Conteúdo por Pesquisa." ma:internalName="PublishingRollupImage">
      <xsd:simpleType>
        <xsd:restriction base="dms:Unknown"/>
      </xsd:simpleType>
    </xsd:element>
    <xsd:element name="Audience" ma:index="19" nillable="true" ma:displayName="Públicos-alvo" ma:description="Públicos-alvo é uma coluna de site criada pelo recurso de Publicação. Ela é usada para especificar públicos-alvo aos quais essa página será direcionada." ma:internalName="Audience">
      <xsd:simpleType>
        <xsd:restriction base="dms:Unknown"/>
      </xsd:simpleType>
    </xsd:element>
    <xsd:element name="PublishingIsFurlPage" ma:index="20" nillable="true" ma:displayName="Ocultar URLs físicas da pesquisa" ma:description="Se marcada, a URL física desta página não aparecerá nos resultados da pesquisa. URLs amigáveis atribuídas a esta página sempre aparecerão." ma:internalName="PublishingIsFurlPage">
      <xsd:simpleType>
        <xsd:restriction base="dms:Boolean"/>
      </xsd:simpleType>
    </xsd:element>
    <xsd:element name="SeoBrowserTitle" ma:index="21" nillable="true" ma:displayName="Título do Navegador" ma:description="Título do Navegador é uma coluna de site criada pelo recurso de Publicação. Ela é usada como o título que aparece na parte superior de uma janela do navegador e pode aparecer em resultados de pesquisa da Internet." ma:hidden="true" ma:internalName="SeoBrowserTitle">
      <xsd:simpleType>
        <xsd:restriction base="dms:Text"/>
      </xsd:simpleType>
    </xsd:element>
    <xsd:element name="SeoMetaDescription" ma:index="22" nillable="true" ma:displayName="Descrição Meta" ma:description="Descrição Meta é uma coluna de site criada pelo recurso de Publicação. Mecanismos de pesquisa da Internet podem exibir essa descrição em páginas de resultados de pesquisa." ma:hidden="true" ma:internalName="SeoMetaDescription">
      <xsd:simpleType>
        <xsd:restriction base="dms:Text"/>
      </xsd:simpleType>
    </xsd:element>
    <xsd:element name="SeoKeywords" ma:index="23" nillable="true" ma:displayName="Meta Palavras-chave" ma:description="Meta Palavras-chave" ma:hidden="true" ma:internalName="SeoKeywords">
      <xsd:simpleType>
        <xsd:restriction base="dms:Text"/>
      </xsd:simpleType>
    </xsd:element>
    <xsd:element name="SeoRobotsNoIndex" ma:index="24" nillable="true" ma:displayName="Ocultar de Mecanismos de Pesquisa da Internet" ma:description="Ocultar de Mecanismos de Pesquisa da Internet é uma coluna de site criada pelo recurso de Publicação. Ela é usada para indicar aos rastreadores de mecanismos de pesquisa que uma determinada página não deve ser indexada." ma:hidden="true" ma:internalName="RobotsNoIndex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RollupImage xmlns="http://schemas.microsoft.com/sharepoint/v3" xsi:nil="true"/>
    <PublishingContactEmail xmlns="http://schemas.microsoft.com/sharepoint/v3" xsi:nil="true"/>
    <PublishingVariationRelationshipLinkFieldID xmlns="http://schemas.microsoft.com/sharepoint/v3">
      <Url xsi:nil="true"/>
      <Description xsi:nil="true"/>
    </PublishingVariationRelationshipLinkFieldID>
    <SeoKeywords xmlns="http://schemas.microsoft.com/sharepoint/v3" xsi:nil="true"/>
    <PublishingVariationGroupID xmlns="http://schemas.microsoft.com/sharepoint/v3" xsi:nil="true"/>
    <Audience xmlns="http://schemas.microsoft.com/sharepoint/v3" xsi:nil="true"/>
    <PublishingIsFurlPage xmlns="http://schemas.microsoft.com/sharepoint/v3" xsi:nil="true"/>
    <PublishingExpirationDate xmlns="http://schemas.microsoft.com/sharepoint/v3" xsi:nil="true"/>
    <SeoBrowserTitle xmlns="http://schemas.microsoft.com/sharepoint/v3" xsi:nil="true"/>
    <PublishingContactPicture xmlns="http://schemas.microsoft.com/sharepoint/v3">
      <Url xsi:nil="true"/>
      <Description xsi:nil="true"/>
    </PublishingContactPicture>
    <PublishingStartDate xmlns="http://schemas.microsoft.com/sharepoint/v3" xsi:nil="true"/>
    <SeoRobotsNoIndex xmlns="http://schemas.microsoft.com/sharepoint/v3" xsi:nil="true"/>
    <SeoMetaDescription xmlns="http://schemas.microsoft.com/sharepoint/v3" xsi:nil="true"/>
    <PublishingContact xmlns="http://schemas.microsoft.com/sharepoint/v3">
      <UserInfo>
        <DisplayName/>
        <AccountId xsi:nil="true"/>
        <AccountType/>
      </UserInfo>
    </PublishingContact>
    <PublishingContactName xmlns="http://schemas.microsoft.com/sharepoint/v3" xsi:nil="true"/>
    <Comment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3DCE10F-59CF-468D-9461-4A3CFC42DE61}"/>
</file>

<file path=customXml/itemProps2.xml><?xml version="1.0" encoding="utf-8"?>
<ds:datastoreItem xmlns:ds="http://schemas.openxmlformats.org/officeDocument/2006/customXml" ds:itemID="{CBD9A380-F246-4C16-802B-178843589FC3}"/>
</file>

<file path=customXml/itemProps3.xml><?xml version="1.0" encoding="utf-8"?>
<ds:datastoreItem xmlns:ds="http://schemas.openxmlformats.org/officeDocument/2006/customXml" ds:itemID="{2E0DAB29-0E79-42E9-8AD7-38EFE11DF8CD}"/>
</file>

<file path=docProps/app.xml><?xml version="1.0" encoding="utf-8"?>
<Properties xmlns="http://schemas.openxmlformats.org/officeDocument/2006/extended-properties" xmlns:vt="http://schemas.openxmlformats.org/officeDocument/2006/docPropsVTypes">
  <TotalTime>4117</TotalTime>
  <Words>2006</Words>
  <Application>Microsoft Office PowerPoint</Application>
  <PresentationFormat>Apresentação na tela (4:3)</PresentationFormat>
  <Paragraphs>198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8" baseType="lpstr">
      <vt:lpstr>Arial</vt:lpstr>
      <vt:lpstr>Calibri</vt:lpstr>
      <vt:lpstr>Verdana</vt:lpstr>
      <vt:lpstr>Symbol</vt:lpstr>
      <vt:lpstr>Wingdings</vt:lpstr>
      <vt:lpstr>Courier New</vt:lpstr>
      <vt:lpstr>Tema do Office</vt:lpstr>
      <vt:lpstr>Slide 1</vt:lpstr>
      <vt:lpstr>MATRÍCULA - ENSINO MÉDIO</vt:lpstr>
      <vt:lpstr>MATRÍCULA – ENSINO MÉDIO</vt:lpstr>
      <vt:lpstr>ATENDIMENTO A DEMANDA</vt:lpstr>
      <vt:lpstr>ATENDIMENTO A DEMANDA</vt:lpstr>
      <vt:lpstr>Slide 6</vt:lpstr>
      <vt:lpstr>Slide 7</vt:lpstr>
      <vt:lpstr>Slide 8</vt:lpstr>
      <vt:lpstr>DEFINIÇÃO DE CONCEITOS </vt:lpstr>
      <vt:lpstr>INSCRIÇÃO POR DESLOCAMENTO:</vt:lpstr>
      <vt:lpstr>Slide 11</vt:lpstr>
      <vt:lpstr>Slide 12</vt:lpstr>
      <vt:lpstr>INSCRIÇÃO POR TRANSFERÊNCIA: </vt:lpstr>
      <vt:lpstr>INSCRIÇÃO POR INTENÇÃO DE TRANSFERÊNCIA</vt:lpstr>
      <vt:lpstr>Slide 15</vt:lpstr>
      <vt:lpstr>Slide 16</vt:lpstr>
      <vt:lpstr>Slide 17</vt:lpstr>
      <vt:lpstr>Slide 18</vt:lpstr>
      <vt:lpstr>Slide 19</vt:lpstr>
      <vt:lpstr>PROIBIÇÃO DE EXCLUSÃO DE MATRÍCULA DO SISTEMA</vt:lpstr>
      <vt:lpstr>NÃO COMPARECIMENTO (N.COM)</vt:lpstr>
      <vt:lpstr>NÃO COMPARECIMENTO (N.COM)</vt:lpstr>
      <vt:lpstr>RETORNO DO ALUNO APÓS NCOM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Braz</cp:lastModifiedBy>
  <cp:revision>370</cp:revision>
  <dcterms:created xsi:type="dcterms:W3CDTF">2012-08-03T11:30:52Z</dcterms:created>
  <dcterms:modified xsi:type="dcterms:W3CDTF">2013-10-14T15:14:26Z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0x010100C568DB52D9D0A14D9B2FDCC96666E9F2007948130EC3DB064584E219954237AF39005AAF2EDBD9648C4A89DC932252190CA0</vt:lpwstr>
  </property>
</Properties>
</file>