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71" r:id="rId2"/>
    <p:sldId id="270" r:id="rId3"/>
    <p:sldId id="257" r:id="rId4"/>
    <p:sldId id="258" r:id="rId5"/>
    <p:sldId id="268" r:id="rId6"/>
    <p:sldId id="259" r:id="rId7"/>
    <p:sldId id="266" r:id="rId8"/>
    <p:sldId id="267" r:id="rId9"/>
    <p:sldId id="272" r:id="rId10"/>
    <p:sldId id="273" r:id="rId11"/>
    <p:sldId id="274" r:id="rId12"/>
    <p:sldId id="275" r:id="rId13"/>
    <p:sldId id="276" r:id="rId14"/>
    <p:sldId id="265" r:id="rId15"/>
    <p:sldId id="277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F3090-BACE-457D-8CE9-765E8E270A82}" type="datetimeFigureOut">
              <a:rPr lang="pt-BR" smtClean="0"/>
              <a:pPr/>
              <a:t>24/01/2017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E0F69-16B3-40B2-B36B-EAA278943C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0F69-16B3-40B2-B36B-EAA278943C17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24/01/2017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24/01/2017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24/01/2017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ify.com/crismoreira68/eu-e-a-leitura" TargetMode="External"/><Relationship Id="rId2" Type="http://schemas.openxmlformats.org/officeDocument/2006/relationships/hyperlink" Target="https://storify.com/AnaPaulaLopes/meu-perfil-de-leitor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bit.ly/Educacao_Integral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-sBpk1Bqf4gc/Uo0pXBANKvI/AAAAAAAAW8c/LODCfuH0rrE/s1600/ca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0" y="1052736"/>
            <a:ext cx="705678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3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Um ótimo dia </a:t>
            </a:r>
          </a:p>
          <a:p>
            <a:pPr algn="ctr"/>
            <a:r>
              <a:rPr lang="pt-BR" sz="53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para todos!</a:t>
            </a:r>
          </a:p>
          <a:p>
            <a:pPr algn="ctr"/>
            <a:endParaRPr lang="pt-BR" sz="53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algn="ctr"/>
            <a:endParaRPr lang="pt-BR" sz="53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algn="ctr"/>
            <a:r>
              <a:rPr lang="pt-BR" sz="5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Sejam </a:t>
            </a:r>
          </a:p>
          <a:p>
            <a:pPr algn="ctr"/>
            <a:r>
              <a:rPr lang="pt-BR" sz="5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Bem-vindos!</a:t>
            </a:r>
            <a:endParaRPr lang="pt-BR" sz="53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692696"/>
            <a:ext cx="29803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</a:rPr>
              <a:t>Refletir sobre</a:t>
            </a:r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536" y="1412776"/>
            <a:ext cx="82809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Quais atitudes, conhecimentos, experiências, saberes foram  mobilizados durante a escrita da história de leitor?</a:t>
            </a:r>
          </a:p>
          <a:p>
            <a:pPr algn="ctr"/>
            <a:endParaRPr lang="pt-B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Quais atitudes, conhecimentos, experiências, saberes foram mobilizados durante o compartilhamento de impressões sobre elas?</a:t>
            </a:r>
          </a:p>
          <a:p>
            <a:endParaRPr lang="pt-BR" dirty="0"/>
          </a:p>
        </p:txBody>
      </p:sp>
      <p:pic>
        <p:nvPicPr>
          <p:cNvPr id="55298" name="Picture 2" descr="http://cdn.mensagenscomamor.com/content/images/int/imagens_para_pensar_v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80187"/>
            <a:ext cx="2627223" cy="1477813"/>
          </a:xfrm>
          <a:prstGeom prst="rect">
            <a:avLst/>
          </a:prstGeom>
          <a:noFill/>
        </p:spPr>
      </p:pic>
      <p:pic>
        <p:nvPicPr>
          <p:cNvPr id="5" name="Picture 2" descr="http://cdn.mensagenscomamor.com/content/images/int/imagens_para_pensar_v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777" y="0"/>
            <a:ext cx="2627223" cy="1477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548680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FFFF00"/>
                </a:solidFill>
                <a:latin typeface="Arial Black" pitchFamily="34" charset="0"/>
              </a:rPr>
              <a:t>Exemplos: </a:t>
            </a:r>
          </a:p>
          <a:p>
            <a:endParaRPr lang="pt-B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pt-BR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hlinkClick r:id="rId2"/>
              </a:rPr>
              <a:t>https://storify.com/AnaPaulaLopes/meu-perfil-de-leitora</a:t>
            </a:r>
            <a:endParaRPr lang="pt-BR" sz="36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endParaRPr lang="pt-B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pt-BR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hlinkClick r:id="rId3"/>
              </a:rPr>
              <a:t>https://storify.com/crismoreira68/eu-e-a-leitura#publicize</a:t>
            </a:r>
            <a:endParaRPr lang="pt-B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7346" name="Picture 2" descr="https://encrypted-tbn1.gstatic.com/images?q=tbn:ANd9GcQeNk4c0ao1isbES8KQTRKjtCt_e2NiujmBuo5h1necSZxxIX_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941168"/>
            <a:ext cx="3600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2:</a:t>
            </a:r>
          </a:p>
          <a:p>
            <a:pPr algn="ctr"/>
            <a:r>
              <a:rPr lang="pt-B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 de Casos</a:t>
            </a:r>
            <a:endParaRPr lang="pt-BR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1628800"/>
            <a:ext cx="83529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Destaque professores </a:t>
            </a:r>
            <a:r>
              <a:rPr lang="pt-BR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potencializaram,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através da sua mediação, o desenvolvimento de competências pelos estudantes ao percorrerem o nível 4 do Desafio de Leitura?</a:t>
            </a:r>
          </a:p>
          <a:p>
            <a:pPr>
              <a:buFont typeface="Wingdings" pitchFamily="2" charset="2"/>
              <a:buChar char="q"/>
            </a:pPr>
            <a:endParaRPr lang="pt-B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dos professores se aproximou mais da abordagem por competências?</a:t>
            </a:r>
          </a:p>
          <a:p>
            <a:endParaRPr lang="pt-BR" dirty="0"/>
          </a:p>
        </p:txBody>
      </p:sp>
      <p:pic>
        <p:nvPicPr>
          <p:cNvPr id="4" name="Picture 12" descr="https://encrypted-tbn1.gstatic.com/images?q=tbn:ANd9GcS0-VlCyQ50czXywGEQ6eXydXYc_57SIWgtEx68idQXiy6DE7JZXw"/>
          <p:cNvPicPr>
            <a:picLocks noChangeAspect="1" noChangeArrowheads="1"/>
          </p:cNvPicPr>
          <p:nvPr/>
        </p:nvPicPr>
        <p:blipFill>
          <a:blip r:embed="rId2" cstate="print"/>
          <a:srcRect l="3361" r="10924" b="21429"/>
          <a:stretch>
            <a:fillRect/>
          </a:stretch>
        </p:blipFill>
        <p:spPr bwMode="auto">
          <a:xfrm>
            <a:off x="0" y="6597352"/>
            <a:ext cx="9144000" cy="260648"/>
          </a:xfrm>
          <a:prstGeom prst="rect">
            <a:avLst/>
          </a:prstGeom>
          <a:noFill/>
        </p:spPr>
      </p:pic>
      <p:pic>
        <p:nvPicPr>
          <p:cNvPr id="5" name="Picture 12" descr="https://encrypted-tbn1.gstatic.com/images?q=tbn:ANd9GcS0-VlCyQ50czXywGEQ6eXydXYc_57SIWgtEx68idQXiy6DE7JZXw"/>
          <p:cNvPicPr>
            <a:picLocks noChangeAspect="1" noChangeArrowheads="1"/>
          </p:cNvPicPr>
          <p:nvPr/>
        </p:nvPicPr>
        <p:blipFill>
          <a:blip r:embed="rId2" cstate="print"/>
          <a:srcRect l="3361" r="10924" b="21429"/>
          <a:stretch>
            <a:fillRect/>
          </a:stretch>
        </p:blipFill>
        <p:spPr bwMode="auto">
          <a:xfrm>
            <a:off x="0" y="1412776"/>
            <a:ext cx="9144000" cy="260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87824" y="260648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</a:t>
            </a: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340768"/>
            <a:ext cx="806489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Educação para o século 21: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http://porvir.org/especiais/socioemocionais/#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prettyPhoto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dirty="0" smtClean="0"/>
          </a:p>
          <a:p>
            <a:pPr algn="ctr"/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Caderno do aluno. Nível 4 do Desafio de leitura: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http://bit.ly/prosl2015</a:t>
            </a:r>
          </a:p>
          <a:p>
            <a:pPr algn="ctr"/>
            <a:endParaRPr lang="pt-BR" sz="2800" dirty="0" smtClean="0">
              <a:hlinkClick r:id="rId2"/>
            </a:endParaRPr>
          </a:p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Educação integral para promover a escola do jovem do Século 21: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http://bit.ly/Educacao_Integral</a:t>
            </a:r>
          </a:p>
          <a:p>
            <a:endParaRPr lang="pt-BR" dirty="0"/>
          </a:p>
        </p:txBody>
      </p:sp>
      <p:pic>
        <p:nvPicPr>
          <p:cNvPr id="5" name="Picture 2" descr="http://4.bp.blogspot.com/_NAkJW3ywN0Q/TAw9dPiZugI/AAAAAAAAAGc/Uzo68q0oSG0/s1600/o-livro-arvore-salvador-da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rgbClr val="FF0000"/>
                </a:solidFill>
                <a:latin typeface="Arial Black" pitchFamily="34" charset="0"/>
              </a:rPr>
              <a:t>AVISOS: </a:t>
            </a:r>
            <a:endParaRPr lang="pt-BR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0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Preenchimento do Mural da Sala de Leitura:</a:t>
            </a:r>
          </a:p>
          <a:p>
            <a:pPr algn="ctr">
              <a:buNone/>
            </a:pPr>
            <a:endParaRPr lang="pt-B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Mural de junho: até 15/08, pelos professores; </a:t>
            </a:r>
          </a:p>
          <a:p>
            <a:pPr algn="ctr">
              <a:buNone/>
            </a:pPr>
            <a:endParaRPr lang="pt-B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Mural de agosto: 01/09 a 09/09, pelos professores; </a:t>
            </a:r>
          </a:p>
          <a:p>
            <a:pPr algn="ctr"/>
            <a:endParaRPr lang="pt-B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Perfil Leitor do Aluno: até 31/08, pelos estudantes.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allpaper.ultradownloads.com.br/103320_Papel-de-Parede-Paisagem-de-Inverno--103320_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12968" cy="604867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23528" y="2420888"/>
            <a:ext cx="7028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Até o Próximo Encontro!</a:t>
            </a:r>
            <a:endParaRPr lang="pt-B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i="1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Encontro Presencial de Professores </a:t>
            </a:r>
            <a:br>
              <a:rPr lang="pt-BR" sz="4400" i="1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pt-BR" sz="4400" i="1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da Sala de Leitura</a:t>
            </a:r>
            <a:endParaRPr lang="pt-BR" sz="4400" i="1" dirty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 descr="http://4.bp.blogspot.com/_NAkJW3ywN0Q/TAw9dPiZugI/AAAAAAAAAGc/Uzo68q0oSG0/s1600/o-livro-arvore-salvador-d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1"/>
            <a:ext cx="8352928" cy="338437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619672" y="1628800"/>
            <a:ext cx="6284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PCNP – Prof. Ana Paula Lopes</a:t>
            </a:r>
          </a:p>
          <a:p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anapaula.lp.norte2@gmail.com </a:t>
            </a:r>
            <a:endParaRPr 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35896" y="6237312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08 de Agosto de 2016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11560" y="1484784"/>
            <a:ext cx="7992888" cy="27363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pt-BR" sz="4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pt-BR" sz="4300" b="1" dirty="0" smtClean="0">
                <a:solidFill>
                  <a:srgbClr val="FFFF00"/>
                </a:solidFill>
                <a:latin typeface="Bodoni MT" pitchFamily="18" charset="0"/>
              </a:rPr>
              <a:t>Desenvolvimento de competências                      em  favor da educação integral  dos estudantes</a:t>
            </a:r>
            <a:endParaRPr lang="pt-BR" sz="4300" b="1" dirty="0">
              <a:solidFill>
                <a:srgbClr val="FFFF00"/>
              </a:solidFill>
              <a:latin typeface="Bodoni MT" pitchFamily="18" charset="0"/>
            </a:endParaRPr>
          </a:p>
        </p:txBody>
      </p:sp>
      <p:sp>
        <p:nvSpPr>
          <p:cNvPr id="39942" name="AutoShape 6" descr="data:image/jpeg;base64,/9j/4AAQSkZJRgABAQAAAQABAAD/2wCEAAkGBxITEhUSEhMVFRUXFRYYFxYVGBcVFhgYFxcWGBcWGBcYHSggGBolHhcVITEhJSorLi4uFx8zODMtNygtLisBCgoKDg0OGxAQGy0lICYwLS0vMC0rLS0tKy0tLS0tLS0tLS0tLS0tLS0tLS0tLS0tLS0tLS0tLS0tLS0tLS0tLf/AABEIAOAA4QMBIgACEQEDEQH/xAAcAAABBQEBAQAAAAAAAAAAAAAAAQMEBQYCBwj/xABDEAACAQIEAwUFBAgFAwUBAAABAhEAAwQSITEFQVEGImFxgRMykaGxQlLB8BQjM2JygrLRB5KiwuEVU/EkQ2Nz0kT/xAAbAQACAwEBAQAAAAAAAAAAAAAAAwIEBQEGB//EAC0RAAICAQQBAwMEAgMBAAAAAAABAgMRBBIhMQUTQVEiYXEGMkKRI4EUweEz/9oADAMBAAIRAxEAPwD3GiiigAooooAKKKSaACkpGesf2j7fYexKWv11waQp7inxb8BUZSUVljKqZ2y2wWTYM0b1TY/tLhrehfMeid70nYV5HxTtdi77S9yF+4o7kdCOfrUe1xph7yKf4SVPzkVQu1cl/wDNG1V4OeMzf+kei4vts5/Z2wo6uSx+AgD51U4jtFiX3ukfwgD/AJ+dZ21xS025K/xiP9QkVNVpEjUdRBHxGlZVuq1D7eC1Hx9Vf8R+5jLre9cc+bsR/wA0wfz1op/AhDcX2hhJk+MbD1MVT3Tm8NjnGEI5wRyKdt3nX3WYeRK/Q61ZYjhBIz29ie6u8iSAQ+x2Y5Z0GtVTCN9P7cj5VOUZ1/8AhCuddi/6ZOscaxKe7ef1Ob61Z4XtjfX3wjj/ACn4j+xrPUGpw1l0OpEZ6OmfcTb4Xt1hi2S7mtMfvaofJh+MVpsNiUuAMjKynmpBHyrxnG4UXFynfdT0Pj4GuOyd1bdxs1y9buE5FSyGJzblmABzEclI3Otbuk1nqrns8pr1PSX7JL6X0z28Guq8/wAF23uWLnscfbAJAi7a1B1gkgE7GQY2INbXA4+3dQPadXU7FSCPlz8KvKSZCFsJ9Ml0VyDXVdGhRRRQAUUUUAJRRRQAtFFFABSGiaRqAAmq3jXGbOGQ3LzhRyH2mPQDmagdq+1FvBpr3rhHct8z4noteN8V4pexVw3LrZm5AbKOijkBSLb1DhdmnofHS1D3S4j8lz2n7aX8USi/q7PJR7zfxn8KzIFSbeButEWnMiR3SJEgTJ0iSPjTtzg2JXNNl+4Jb3TGk8jroJgSdKz5Oc+Weppjp9PHbBpEGKWKk3uH3lYI9tgzCVEAkjUyAD4HTcc6Ya2wglSAQCCQYIIkEHpGtL2ssqyD6aOYrqzdZDKEqfD8eRrjNRNc+zJNJ9ltheM8rg/mXT4jb4RVrauqwzKQR1H0PMetZWu8PfZDKGD9fMc6r2aeMuuBFmnTX0mvw+IZCCvjodVOYQ0jxFWVu8t+EYojk94leebTI09MqZekms5w/iC3ND3X6cj4r/Y/Opgqspzr+mXRl3aZN/DJWMwLW5MSmYgNpqJIBIBkAwdedRas8FxFMy+2QMFEA6/ZmMw+1r12k03xTB5IctOYme7l1jNK/eTWJgaiidUWt8BcLZRlss/sgEVWcXsEfrUJDDRipg9A0jXw9RVpNcsBzEjmPCo6e11zT9hXktFHVUOPv7DlniAxqeydVDhWd2lVPdHcKFjAmQAugUBt82lPhMbicFdm2+UmDpJtXF+8s++viPjUC/aNq5HNTKkgEHWQYOh5aGtRcjH2Xcsfbqwyp9kSCSEEyQYEs0KoI6En0kJbllHzrM22nxJG37K9s7WKhGi3e+4To38B5+W9akGvnS4jo8EFHVttmUj8a9J7Fduc+XD4o9/ZLmwbordD4/kuhZnhl/Sa9T+izs9EorhWroU00xaKKKAEooooAWiikNACE1Q9rO0SYO0WOtxpFtOZPU9AOZqx4xxJMPaa7cMKo9SeQHUnavCeO8WuYq8124d9FHJV5KKRfaoL7ml43QPUzy/2ods8SF3E+2xcOGD5iysyqcpyHIupUNHdHX1qys9o7NnMLFnQyBPdlfaZ/PZnGu3d3iszRNZ6tkepnoanjPXx7Fxje0DXEyezA/U+xJLMxKwuvIBu4NfOmjxy9LnuS5LTkBKsyezYpOxK6GZqvS2x2UnyBNOjBXf+23wj613NjD0NLFYeCW/HbxuJdOTNbVlWFIAkETqdSJ05VKbtIzAi5bBOokNGjW0tuYjVsqmDpBY1VHBXf+231+lNPaZfeVh5gj60ZsRx6fSz+P8ATNRc4hgMQ6G4nse9LwGBYkKoXOnuoNTy2HU1Bu9mz7JXtXFcnRlzL3WjOe9IAAtwxJ69aoqdwuJe2cyGNCCIBUhhBBUiCCNDNCsT4kiP/EnXzTN/h9BiMM9tirqQQYPMSQCIYaHQg+tN1c3ONG9bWw8KWuKXuse7vqxWO79mY07ukSZd4p2cOtzDBmtg5YOrkgGSse8ojU9ZAJrjqzzAZDVbGo3LDf8ARQDqN/zrV9wviHtO43vjn96P91UNKDBBBgjUEcqr2V71hliyCmuTW1KwF4KxkSSuVCQrZTI5NpB1E8qrcBivaLm57MBtPUeB3+NSKzea5GXbXuTiydxLAMnfjusTqPdBMmFnUruATvGlQqtsJibdy2yXicwCqh1YmdBC7SAPebw8ZqrtsqxVhBUkEeIpl0F+6PTEaeb5hLtFXxuzKq43HdPkdQfjI9ag8Oxvsie6jB1yuGUNKEgsonrFXt+zmVl6qQPMaj5gVlxWnobG6/weG/UOn9DVepH3NHx3B22trdw6My5c1y89wM5gKCoUmWVO6CwEA6dazlW/Bbly5/6Y3hbtEOSSoZsujOimM0H3ioMd2eoqFxDDqlxlRw6g6MI1B6xzG2mlXpfKMW36sTR6B/h/2vzRhcQ3e2tOftfuE9eh5+deirXzipjUGCNiNwetewdge0/6Ta9ncP65Br++vJvPkfHzp9dmVhmroNZvWyXZr5pa5FdU01RKKKKAFrljXRrPdtOKGxhmyMFuP3UJOxI1bTXQdPCg6ll4PPP8SO0Rv3vYIf1VrQ/vPzPpsPWsrZwjtqBA+83dHx5+lT7OGReWY/ecc+uXb4zTxJOppK0UrJbps34+Tr01fp0rP3+5Ft4BB7xLHnHdX4nU/KpFtFX3VUeMSf8AM2tdRRNXIaauHSMy7yF9vbFLk7kn1NJFE0mblz6U7akVXKT9xYpVYjYkeRNO2sLcYBgjFSwXNBy5iQAM225FP3OFXh7T9Wf1ZIc6aFRJ84GunKK49vTBTkumQLlpG95FJ6gZW+K7+tRbvDx9hv5W/BtvjFTKKTZpa5+xco8jfV08/kp7lsqYYEHofqOtSMLxO7bR7aOQjiCByHMrroYn4nap5AIysJHQ/Uc1PlUDEYIjvLqvMH3h/ceI+FZl2knVzHlHoNN5KnVLZZwy4xHCLN22GwoACrGZj+0YKXZSB7rBQSSYA0GszWdIPMEHxEH1BqTw3HNadWUkrILJmIRwDMMBow8xFWuOwa37a3rS3PaMGOWPaM5V4YXLgMm7He2ChRHSkOKmsrtFiE56ae2fMX7/AAVXDMTkuCfdbut5E6H0/vWkrIkcj4/8+VaXht/PbBO47p812PqIrN1MOMjdRH+SJ+FulWBkryJU5TB0OvLffwqVxhVlWVkaRupLHQCMzNqTHOBzqvIqz4hcBtJMgwhGgCtmBzwAoiIGsmZpNb3VuP8Asy7fpsjIrJjX1+FZrF28tx15BjHlNaWKoOLD9a3jB/0irPjpctHnf1XWvThL74Ik1ouIYQXMGt+3YtWhbPeyNmYhiBrpP2lPeaegrOmtL2XtLetvYcF8pYhNYysskKcyhHzgNmM6Vsx+Dx+n+rMX7maq67HOy4kMpgqjMD5Zd+o5eRNU0EaHcaHz+lXfZBf1zt0tn5sv9qnRHNiQurMbF9j2jh+MF1Fdee46EaEHyOlS6yPZvG5Lnsz7r7eDjb4gfIVrQat2QcJYPU02Kcci0UUVAaIa8q7d8S9riSoPdtDKPP7R+OnpXpXF8aLNm5dP2VJHny+deKFiSSdSdT5mm1LnICCigmrnA9nrjftQ1sQTroQIMXDP2A0BhowmntpHSotWmacis0CTlBaBzJjYVcr2Yu5czMo6AHNmOTOmswAxhZ5EjrXdzjdu2ZsoDOQ5Svs1QpDIAUM3DJaSdCCBGlU+Ixdy4AHZiOSnbQQO7tsB8BUeZAXv6PgbJZbhLOrMIPfBhrbgMBoDlLIeWjbGml41aQ2zbttNonKIREkC4ouZgC5Y5lJB0GXSqEUttCxhQWPQAk/AUbV7sC4ucemGFlAyvmTViqgtnYRImX1HQSNaZucevMDOSSCM2UBhK5GIPIlQAY6Uzb4TeP2I/iIHymafXgNzmyD1Y/QVFuCJquT9iqArqrodnH3NxAOpBA9J39K4PAQN7wP8KMf6iKl6kWclHHZT0k9Kvl4PZG/tG/mVfkFP1pwcNs/9snzd/wAIrnqx6Ip4eTK4rCBtVgN05N/+W+R8ObfDMcLJcMkh1CvEq4AYEhYI70gbxtBrXHhtn/tn0d/xmo2L4BYfWbiHqCrTpAkFRNZ99Cb3V9m3o/JJw9LUcr5Kzj3D0Ki7ZDOIL3LrsuZiYJhBA7sjNAgEx1qJwC73nTqMw81MH5GfSrY8FvLaNq1fQoQRDJkaGMsocFoUkAkCJqrscNv2biM6HJMF17yQwg6rIG43is/U1Nx6NXTaiudThvT+C3qVcx7m0LOgQes6k6k7anlUWaWsNSccpHJQjLGfYSqDiv7VvCB/pFX8Tp10rN4y5muO3VjHlOlX/HL6mzyn6rs/xwj8sZq67J33W+Qh3ttpGYtl1CKpZQzHkCY1NUpq17M64hUyKzMGCFvsvkbKw7pEz1BFbEf3HjNO/wDIiNxm3lv3FkN3jqoCjWG90EgHWCB0q47GW/2rfwL9Sfwqu7R2HS+faWxbJCnKpBBIVVLaARJBMQN6v+ylmLGb7zufQd38DVrSRzcMS/ysuQSII0Igg+I2+cVuuHYkXLaOOY1HQ8x6GRWFrQ9k8R79vpDD10PzHzrS1kMrca2hniW00VFFFZ25GpgyP+JGLy4dbY+2/wAl1PzIrzYVqv8AEPElr4SdFBgecDTzj5VlRVqpYidJ/Bb9lXb2yyCjANBOQxvl5g7GCCOREyOOKcRa8QCBlBJGgzMSFHtHI95yFWeWlQzRU9qzlgJUnBYF7p7o05sdvjz9Jqx4ZweYe7tyTn4ZvDwq/s2ie6o0AmOQA/MwKRZelxEtVaZv6p8IqcLwS2urS5/0+gGpq+wnDTEQUUEAgCCB96I13HzqR7O3aEkktIKkaNppmGsZfrNRMTiyRLaLPdQTBOu/gJPxgVX3N9j21FfSsL5Jee3a7ykaSJg6kiGEbkAgHTrvVXdxepyKF6cz6ch6Uw7kmT/48B0FJUtqKUrXnhgzTqTJ6nU0UUV0UFFFFABRRRQAUKSDIJB6gwflRRR2dTx0cXrSv7w1+8sBh58j6x51BxOFZNfeX7w/EfZPn6VY0IYmPWdQR0I51Q1Oghasx4Ze0+usrfPKKPEXcqs3RTHnsPmRWYArSdp7BVFKA5Gbvc8pA0UnmCSYP7seebFV9Np3THEuzzn6h1avvSXSA1P4HiUt3c1wwMjhWhiodhClgpBZd5ANQDWo7JW3W1fvASBlEFgmYJLsAxDadQRrO9W4rkxdOszRQcSNtrzmyIRmGUbbxsDqAWzQDW8wlgIiJ91QPgNT8ZNZHgFn22I9oQAqk3CBtJJKr4CSPRa2lavj6+5sfBcthU3gd7JfQ8jKHyaI18wtc4K2pUlhOp5EkgLJywdCNNTUNWghuhB+Bmrk3vjJFytbJRZ6DJopr9JH5iiszabHqRPKe19zNin6DzGsmd6pqs+00/pV0MIII06aCBp4VWVaj+1DBDV9wbhkRcca7qvToxHXp0qNwPAZj7Rx3VOg6sPqB9a02HsljHXc+hPzgiq19v8AFF7TUrG+QuEs52CzEz/4HjTpvFBkjVSYIOgkzMfe5T4mjFOAqplAYDU7Ecxtz6zUWKq5wW4x9Tl9CquYwTvufDmfhPyqPeuZjPLYDoOQ/PU1I+y5/dPzKr9Cah1OBT1suVH2FpKrxiLrXGVdAHyg+yLjZSe/mC7kikPExnj3bYtu5Yx3gCFBXmBOaOoINP2MoZLKiobcRt6yYhUYgiD+s91QObHTQdaS9jwoGZWzaSsrKZmCjMZjcgCDryqO1hkm0VFbGqM5PuJu+mTMIlNDJMFdusUzh8cYOcd7OUVFyhmYAE6ZiBodddADMRXdrDJYUlM4XEhxIVhp9oR8DsfSmL+OCOwYgKq2yTzzXHKjXpA+dcw8hknUVXX+JqFUqGLO+RVyNMhgGleUDMfhXdriSkFsrAZsiZoBdtQQByggzyGpnSu7GGSbS1AtcURgDrqgcwJCqQTmJGgGnzofiEiBKubi2wGgmWKfZBP2WmDqKNrDJNdFYFXEqwysPA/iNx4gVhMZhjbuNbYyVYievRvUQfWt0GB25SOseFZftYkXwfvWkPwlf9oqvcjK8pWnBTKc1c8a4dh7SKvfGIGQFTJUyJZwSII2grpoNCZrrs1w8sTfZSEScrZsie0Ee84BKgA+9GWYBqzwmHa/e9vddrltNLWfKSfta5AAQpJ15keFcqqc2kjOrr2wba5ZL4DgPZWgCO+3ebw00X0HzmrICiurFsswUbk8/AE/hW/CKrhj4Gwj7InoMtgmTJEgjbvGNyNDG4BBiqxhp+fKrDirDuqNveEAAAECFEbwQdTrUEVCpfS38jrH9SXwSv8ArK9DRVB7E9aK56aGeqxntiP/AFt7+If0j+xqrwuHNxwg5nU9BzNXnb61GMb95VP1/GaTs/hYT2h3bb+EfiTPwFUpT215N6mtzkkWliyAFRRoIAA/PP61aSLVvYi4eog+II2ZfT4HWomAQM4kxGszG20GN9PlS467maB7omIAG+pMDSSedUs+5pSW6SgukR6WkopZZxjoXqOqkesgj1JAHrUOqDtLxBmf2dsmLZBYrP7TlqOmvrPSrjh+MF62Lg0Mw4+68a+Snceo5GrUYNIzdZDncjkcOtZi2QSWzEksdTqTBMD4V0mCtgBQiwJgETEiDqddtPKpFFd3MoYI/wChW8oXIIAgDoPPfkOfKkOAtb5FOkayZB1MzOY6nUyak0V3czmCCvDkzOSq5WAhQIA0gkQYBOmo17o1p04C0f8A215coOmnvDU7nzk1Jorm5hgRRGg/PgKbawpJJUEnLM6zkMrv0O1O0UZZ0YOEQtmygNmDZhoSwBAJPPQnemr3D1juKgMz3lziZJkAnQySdOZNTKK7uaOYI1rAW1UrEgoqNM94ICo+p+NL+hW4IyLqIOmpgyNRqdfGpFFc3MMHCoFAAAAGwGgrKdpbubEETogVDH7vvesk/CtPjMV7JcwGZzpbQAks3kPsrufKOdVXCuzmufEHMxM5ZmTvLsPeM6xUfSnY0omV5Ce7FaLPCLbuWEFkG3bYOHBEtlMBlRiJXPAzQYIEiCanooAAAgDYDYDkKVaK1aaVUiplvsKs8DZVFNxxOmxE5dRHPRjoYjbY0xhLIDK10EKfdOwncZuf5FN4vFm4dQBprGsnr/x1Jonmb2x69xsUoLL7GrlwsSx3JnmfrXNFRsdixbXMTrso5k8qfjCwhW7LyyFnNFaj/oq/dopHqIsbCB/iHgC9+wR9sFSf4SCSfQ/WuVUDQCANAOgG1aXtVYm2r/db5MIP4Vm6x7JPo9ZoYra2TuH5gjMBI15ke4JgkaQZiDUEVKW4PZEG2Z1AbTLJnfSoopb6RYqXMmLUPimM9laa5zA7o6sdF/v6VLmsz2wxOtu35ufPUD6NUqo5kNb4Ds5fNu09zNZzNcjLezjNlRmMOgMN3jvvrVNguIPbuG4N2nODMMCZII89Z3B1q/4ZeZeHXodI73dQv7UEsFl4MKvjB0rKiryRVgtzlk2+AxyXhmtkzEshjMvU6e8viPlUiawSOVIZSVI1DAkEeRGor0zAYUPYtM5Ic2kJYRqWUEkrtPlFUNZqqtKk5vCZVu0215iQaKl3eGuPdhvLf/KdfrURwV0YEeen1rtV9dizCSZUcWuwoomiaccCiiaKACkiukUtooJPhr9KdGGP2iF8zJ/yj8YqShJ9IhKcV2xinrdjYtoOQ5ny6Dx+FOKVGwk9Wj5LsPnSM06k+p1q1XpX3Ip26xdQEKiZAA0A05AbCd43pa7tWWb3QTufQb+dTU4dlINxhvtPIGG8dJU+tW90IcIoqE5vLINm0zGFBJqdaw6219oSrMCIUzuD3h/FEEGlbHqq5bYB/eIg7yPEkHWfKoF26WOZjJ/Og6VD6rH8IlmMPuxzEYkvI5SDMDM0CFzEbkCBTFFQ+I8RS0NdW5L+J6Cnwh7RK85+8h3G4xbS5m9ANyegrPYR2xGJthudxQByCzMfXWoWJxTXGzMZPyA6CtF/h3gs+LDHa2pb1Og+pPpViyKqqlJ9lambuvjFdHqHsh0padiivPbj0/pIYx+GFy2yH7QInoeR+NYUTzGvMePMV6Eax/H8LkukgaOMw8/tD5g/zGlTXBo6KzbLa/cQA+xPeUwBoCSYzTqJgb9KrxU/ArKMcgOUNqdQZgwViSdNOVQFpcui9TxKSA1h+0VzNibngQg/lUA/Oa3IrzziDTduHq7f1GnaftjZExreE/Rg2Y/pGWCsMBJuLqDtGSdPCqwVorVgf9OdjaRZOl0EM7xcPcZSsqO62oaO4PXOirKE1vORH/CvWuHfsrX/ANaf0ivJmr1Tg1zNh7J/+K3/AEgGvK/qpf4YP7hYTIqPxGy722VHKtEqQY7w2B8OXrUmkNeO0uqnp7FOHsVrK1OLi/c89HGb4JDZSRocyLMjcGAKcXjz87ds+jCfg1WHbDheVv0hRodH8DybyO3p41mTX2zxt2n1+mjdFd9/k8JqZ6jTWuDk/sanCccstoyC2f3sxX4z9asxcGhCp4EKD8JmsHTuGxL2/cYr4Db1Gx+FWpaGHcURj5G3GJM3DXWOhYx0nT4DSu8LhWecvITH4DxrL2O0DjR0DeIOU/iD8qsbHH7W2Z0mJBB5bSVnakzonFfSh8NVCby2aEcPUHvsYgRsgPuyVLEyAGnblTlvEYe3EAsREmN40O+07/CqJOIWT/7ierAH5097dPvr/mX+9I9CX8mWP+RBftLC5xNyAIUb6xzMyR00JqLcctqxJ8/z5VGfGWxvcQfzLUa9xmyPt5vBQT/amxpS6Qud+e2WFcXLgUZiQAOZ0HxNUWI7QNsiAeLan4DQfOqnEYhnMuxY8p2HkOVWIaeT7Ks9VFdFxj+O/ZtD+c/7Rz8zVGxJJJMk6knWTSUCrcK1Hoo2WysfIGvTP8NcBkw5une42n8KyB+Ned8PwjXriWl3dgPLqfQV7dgcKtq2ltRCqoUeQEVl+TtwlBGx4ajMnYx7NRSxRWMehOoqt43gfaWyB7w1XzHL1GlWdcsK4Si8PJh+HkFtdNjJgRG4MkAdPCmbqZWIiPn4jXyirbjeD9ldF0e4zCdu6x335EfPzqDxJBOYc95ka6wRm12/pNJceDUptTln5IorzrGftH/jb6mvRKwHF0i/dH/yN8zP403T94LT7LfhdwnCOkOwPtFC21vs2aMw1VvZqvMypkA1nRVz2bZmY2s5VCVuMo+3k0KlsyhVhjMmKrsdhylx0iIMgSD3W1QhgSGlSDI0qyuxEOJNDBr0fshfzYS3+7mX/KT+BFecGtf2Axmt2yT0uL/S4/pNYn6iodujbXtySsWUbIUUCivmwkbu2gwKsAQwIIPMHcV59xrhZsPl3Q6o3UdD+8OdeiUxjsEl1CjjQ9NweTDxFek/T3nJePuxLmD7Rl+T8etVXlfuR5lFFTuK8Lew+VtVPuuNiPwPhUGK+xafUV6itTqeUzwtlUq5uMkP3cJcVVdlIVgCDygyR5SAT5CmKusF2iuICjqrqY5QRACz00QFRtvTtwYa+QTcRCbqgkgWmFogzAEqxkgTvC60v17IP64j/QrkswlyUEUZRV6/Z0lGZXl1AJSA3eP2Q6nKSJWfPpTeL7N3EZgCpAgLmOUu2QuQojWAD8KktTUyD01iKYCipeC4c91GdCsKYgmCxyl4GmvdBPpVpb7MEMBcuAa6lRIALFAcxO+YCRGgImuy1NcHjJyOnsnzgoKKv7L4JBMNJRCuoe4lwO2adlGXKmmxHnVVxC+juWS37MGSRmJkkydNlG8AdedFd7nLCi8fIWUqCzki0UVP4DwtsTeW0sgHVm+6o3P4DxIptlihFyYuqqVklFGu/wANeD+9imHVbf8AuYfT416DFMYPCpbRUQQqgADwFSK8tda7ZuTPaaalU1qCEiilopQ7AtIaWig6MYqwrqUYSGBBHgax/E0uo3s3YkAd08ivI6c+RnXnsRW2NQuJcPF5Sp0O6sN1PX8COYrkllDqLfTllmKrF9p7OXEMfvKjf6Qp+a1t8RYZGKOIYfAjkR1H/isx2wsaW7nQsp/qH+6o0vbI2FJTWUUGDu5LiOdgwJlQ2k691gQTExPOKn8bKOwe25utlb2rgPEAxbYgqMpC5QQAFEADnVVV92at2GS8j5zcZCFVZOZTl2BhZBkyxgSIq2+ORNi2vcUNS+E442LyXRMKe8BzU6MPhXGPwb2XNtxqIPmpEq0GCJB2Oo2MGo9QsrVkHGXTGLDR6+jAgEGQRIPUcjSmsr2I4tmX9Hc95BKeK8x6fQ+BrVV8s8jo5aW51tfj8CGsM6FsxMaAxXNP2MQV05fnaunsg6rA8J08PU9PChaaNlalW+fdCtzT5IOKwyXFKOAyncH6g8jWN4v2auW5a0DcTp9tfMD3h4itvRWh4nzup8dLEXmPwU9b46rVL6lz8nlYP5/O1Feh8R4JYvausN99O63ryb1rPYzsndGtplcdG7jf/mfhX0bx/wCrNFqUlN7X8M8tqfDaipvasoz9u4V91ivPQkajban04jeAKi68EQRJ21EeG5+NdYnhV9PftOPSR8VkVDbQ66eelb8LdPbzFxf9Ga43Q4eV/Y/ZxVxFZUdlV/eA0zaEfQn41zexDt7zs0mTJJE9Y2mmgaUmnJVp54F759cgDRNIDT9vC3DqLbn+Ux9KJXVx7a/sI1Tl0mcWbTOwRBLMQABuSa9c7JcAGFtAEA3G1dvoo8Bt471X9i+ywsD210friNBvkHT+Lqa16isLW6v1Xtj0em8dofRjvl2FdUUVnmqJRRRQAtFFFABSGlooAgcS4ct5YbQ/ZYbqeo/Ec6wXanhbi09th3gMyEe6xTvaeOUMIOvprXpcUxicMjqVdQyncHb/AIrmOcjqb5Vs+e5pyxfe2wdGKsplSOR/JPxra9puwD25uYXvpubZ99fL7w+fnWHZSCQwIIMEHQg9DVlPJp12xsRqHS3i7Nwoq2vZwwe7dJJuOJuIWuE/q9JDaakCBrWZv2WRirgqw3B0I/IiuABIJAIkSDpI6abc9utXuAsPjbtyVX3VVSPdsKCQoCyJECNToATqTBMYOL/H+ClsXWRg6EqymQeh9eXhXpnAuLpiLeYaMNHXoeo/dPI/jXmd2yViYgzlZdVcAkZkJjMum9O8Px1yy4uWzBG45Ec1I6Gsny3i4a2vj9y6ZKSUuUes0qORsYqt4Nxe3iEzJoR7yHdT+I6GrGvnNtdunm4yWGJaHLJWCDudjyH51p9sGDqrD8+NQ6VSRtp5U6vU1bdlkM/f3FuLzlMcOGbp8CK59m3Q/A12uIYf385/vS/pTTPiD8BFSxpX02gzMZII8K5ZAdwD5gV27ySaSq/rWVyark/7B1xl2iM2BtHe1bPmiH6ihcBaG1q2PK2n9qk0WLbXDCCY3Y+4PX7R8B6xVvT262+WyuUn/sXKmlcuK/oayKsQo3gBVEk9AANTVvw7hxBz3Pe5LuF8TyLePLlzJlYHhypr7zkQWO8dAPsjwqaFr2PjvHSpW+2TlL89Fabi+EgArqkilrYIBRRRQAlFFFAC0UUUAFFFFABRRRQByRVJx3svhsVrcSH5Oujep5+tXtIaDqbXKPIeM9gMTZk24vJ4aPHivP0NZcM9pvtI40jVT5EHcaagyD0NfQpFQ8fwuzeEXbSP/EBPx3FTU/ktR1cksS5PJsFxyw4cYi0uZltopEiyAh7soD+rAZsxgagEac4/EOzjhgMOHuDvZsxQ5cpaGLIcoDqMwB1A35VuMf8A4cYZ9bTPa8PfHwOvzqoXsJjbAZbF62yN7yEFQw5gjlI0MESCRUlImrodxeDE2b12xcDDNbuAAgMCpIOuqndT0re8A7RpfhGhLv3eTeKnn5UmN4bjGS97TCFndcqBWS5aB+/3iCGBLtsdY8axzdm8YP8A+e76Dp4+dZ/kPG062GJcP2Y6NsZ9s9NpZrMcDxeOSEv4a867Z8vfH8X3h8/OtQttzsjn+Uj6xXhdV4XU02bVHP4IucV7nNFPpgbx2SP4mCj5TNSLXBnPvOq+CCT8T/airwers/jj8kHdBECaWyrP+zUt4jRf8x0+E1dWuFWhuuY/v974A6D0FTwK29N+morm15+yEy1D9inw/Bud05v3VkL5Hm3rp4VbW7YAgCANgNAKcor0dGmqoW2tJFdyb7EApaKKecCiiigAooooASiii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9948" name="Picture 12" descr="https://encrypted-tbn1.gstatic.com/images?q=tbn:ANd9GcS0-VlCyQ50czXywGEQ6eXydXYc_57SIWgtEx68idQXiy6DE7JZXw"/>
          <p:cNvPicPr>
            <a:picLocks noChangeAspect="1" noChangeArrowheads="1"/>
          </p:cNvPicPr>
          <p:nvPr/>
        </p:nvPicPr>
        <p:blipFill>
          <a:blip r:embed="rId3" cstate="print"/>
          <a:srcRect l="3361" r="10924" b="21429"/>
          <a:stretch>
            <a:fillRect/>
          </a:stretch>
        </p:blipFill>
        <p:spPr bwMode="auto">
          <a:xfrm>
            <a:off x="0" y="0"/>
            <a:ext cx="539552" cy="6858000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3633502" y="188640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5400" b="1" dirty="0" smtClean="0">
                <a:ln w="50800"/>
                <a:solidFill>
                  <a:srgbClr val="002060"/>
                </a:solidFill>
              </a:rPr>
              <a:t>Tema</a:t>
            </a:r>
            <a:endParaRPr lang="pt-BR" sz="5400" b="1" dirty="0">
              <a:ln w="50800"/>
              <a:solidFill>
                <a:srgbClr val="002060"/>
              </a:solidFill>
            </a:endParaRPr>
          </a:p>
        </p:txBody>
      </p:sp>
      <p:pic>
        <p:nvPicPr>
          <p:cNvPr id="12" name="Picture 12" descr="https://encrypted-tbn1.gstatic.com/images?q=tbn:ANd9GcS0-VlCyQ50czXywGEQ6eXydXYc_57SIWgtEx68idQXiy6DE7JZXw"/>
          <p:cNvPicPr>
            <a:picLocks noChangeAspect="1" noChangeArrowheads="1"/>
          </p:cNvPicPr>
          <p:nvPr/>
        </p:nvPicPr>
        <p:blipFill>
          <a:blip r:embed="rId3" cstate="print"/>
          <a:srcRect l="3361" r="10924" b="21429"/>
          <a:stretch>
            <a:fillRect/>
          </a:stretch>
        </p:blipFill>
        <p:spPr bwMode="auto">
          <a:xfrm>
            <a:off x="8676456" y="0"/>
            <a:ext cx="467544" cy="6858000"/>
          </a:xfrm>
          <a:prstGeom prst="rect">
            <a:avLst/>
          </a:prstGeom>
          <a:noFill/>
        </p:spPr>
      </p:pic>
      <p:pic>
        <p:nvPicPr>
          <p:cNvPr id="14" name="Picture 12" descr="https://encrypted-tbn1.gstatic.com/images?q=tbn:ANd9GcS0-VlCyQ50czXywGEQ6eXydXYc_57SIWgtEx68idQXiy6DE7JZXw"/>
          <p:cNvPicPr>
            <a:picLocks noChangeAspect="1" noChangeArrowheads="1"/>
          </p:cNvPicPr>
          <p:nvPr/>
        </p:nvPicPr>
        <p:blipFill>
          <a:blip r:embed="rId3" cstate="print"/>
          <a:srcRect l="3361" r="10924" b="21429"/>
          <a:stretch>
            <a:fillRect/>
          </a:stretch>
        </p:blipFill>
        <p:spPr bwMode="auto">
          <a:xfrm>
            <a:off x="1259632" y="5517232"/>
            <a:ext cx="6840760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pt-BR" sz="6000" dirty="0" smtClean="0">
                <a:ln w="50800"/>
                <a:solidFill>
                  <a:srgbClr val="002060"/>
                </a:solidFill>
                <a:latin typeface="+mn-lt"/>
              </a:rPr>
              <a:t>Objetivos</a:t>
            </a:r>
            <a:r>
              <a:rPr lang="pt-BR" sz="3600" dirty="0" smtClean="0">
                <a:ln w="50800"/>
                <a:solidFill>
                  <a:srgbClr val="002060"/>
                </a:solidFill>
              </a:rPr>
              <a:t> </a:t>
            </a:r>
            <a:r>
              <a:rPr lang="pt-BR" sz="6000" dirty="0" smtClean="0">
                <a:ln w="50800"/>
                <a:solidFill>
                  <a:srgbClr val="002060"/>
                </a:solidFill>
                <a:latin typeface="+mn-lt"/>
              </a:rPr>
              <a:t>Gerais</a:t>
            </a:r>
            <a:endParaRPr lang="pt-BR" sz="3600" dirty="0">
              <a:ln w="50800"/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80728"/>
            <a:ext cx="8517632" cy="3600400"/>
          </a:xfrm>
        </p:spPr>
        <p:txBody>
          <a:bodyPr>
            <a:normAutofit fontScale="77500" lnSpcReduction="20000"/>
          </a:bodyPr>
          <a:lstStyle/>
          <a:p>
            <a:pPr algn="ctr"/>
            <a:endParaRPr lang="pt-BR" dirty="0" smtClean="0">
              <a:latin typeface="Arial Black" pitchFamily="34" charset="0"/>
            </a:endParaRPr>
          </a:p>
          <a:p>
            <a:pPr algn="ctr"/>
            <a:r>
              <a:rPr lang="pt-B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Aprofundar nossa compreensão sobre o desenvolvimento de competências voltadas para a construção da educação integral dos estudantes;</a:t>
            </a:r>
          </a:p>
          <a:p>
            <a:pPr algn="ctr"/>
            <a:r>
              <a:rPr lang="pt-B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Aprofundar nossa compreensão sobre a mediação necessária para o desenvolvimento dessas competências;</a:t>
            </a:r>
          </a:p>
          <a:p>
            <a:pPr algn="ctr"/>
            <a:endParaRPr lang="pt-BR" sz="4400" dirty="0"/>
          </a:p>
        </p:txBody>
      </p:sp>
      <p:pic>
        <p:nvPicPr>
          <p:cNvPr id="37890" name="Picture 2" descr="http://www.uncajonrevuelto.com/wp-content/uploads/2008/02/berthe-moris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71999"/>
            <a:ext cx="8712968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8688"/>
          </a:xfrm>
        </p:spPr>
        <p:txBody>
          <a:bodyPr>
            <a:noAutofit/>
          </a:bodyPr>
          <a:lstStyle/>
          <a:p>
            <a:r>
              <a:rPr lang="pt-BR" sz="5400" dirty="0" smtClean="0">
                <a:ln w="50800"/>
                <a:solidFill>
                  <a:srgbClr val="002060"/>
                </a:solidFill>
                <a:latin typeface="+mn-lt"/>
              </a:rPr>
              <a:t>Objetivos</a:t>
            </a:r>
            <a:r>
              <a:rPr lang="pt-BR" sz="3200" dirty="0" smtClean="0">
                <a:ln w="50800"/>
                <a:solidFill>
                  <a:srgbClr val="002060"/>
                </a:solidFill>
                <a:latin typeface="+mn-lt"/>
              </a:rPr>
              <a:t> </a:t>
            </a:r>
            <a:r>
              <a:rPr lang="pt-BR" sz="5400" dirty="0" smtClean="0">
                <a:ln w="50800"/>
                <a:solidFill>
                  <a:srgbClr val="002060"/>
                </a:solidFill>
                <a:latin typeface="+mn-lt"/>
              </a:rPr>
              <a:t>Gerais</a:t>
            </a:r>
            <a:endParaRPr lang="pt-BR" sz="54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92696"/>
            <a:ext cx="8902824" cy="2880320"/>
          </a:xfrm>
        </p:spPr>
        <p:txBody>
          <a:bodyPr>
            <a:normAutofit/>
          </a:bodyPr>
          <a:lstStyle/>
          <a:p>
            <a:pPr algn="ctr"/>
            <a:endParaRPr lang="pt-BR" dirty="0" smtClean="0">
              <a:latin typeface="Arial Black" pitchFamily="34" charset="0"/>
            </a:endParaRPr>
          </a:p>
          <a:p>
            <a:pPr algn="just"/>
            <a:r>
              <a:rPr lang="pt-BR" dirty="0" smtClean="0">
                <a:solidFill>
                  <a:srgbClr val="FFFF00"/>
                </a:solidFill>
                <a:latin typeface="Arial Black" pitchFamily="34" charset="0"/>
              </a:rPr>
              <a:t>Socializar o uso de sites relacionados             ao compartilhamento de leitura (</a:t>
            </a:r>
            <a:r>
              <a:rPr lang="pt-BR" i="1" dirty="0" err="1" smtClean="0">
                <a:solidFill>
                  <a:srgbClr val="002060"/>
                </a:solidFill>
                <a:latin typeface="Arial Black" pitchFamily="34" charset="0"/>
              </a:rPr>
              <a:t>Storify</a:t>
            </a:r>
            <a:r>
              <a:rPr lang="pt-BR" i="1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pt-BR" i="1" dirty="0" err="1" smtClean="0">
                <a:solidFill>
                  <a:srgbClr val="002060"/>
                </a:solidFill>
                <a:latin typeface="Arial Black" pitchFamily="34" charset="0"/>
              </a:rPr>
              <a:t>Skoob</a:t>
            </a:r>
            <a:r>
              <a:rPr lang="pt-BR" i="1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pt-BR" i="1" dirty="0" err="1" smtClean="0">
                <a:solidFill>
                  <a:srgbClr val="002060"/>
                </a:solidFill>
                <a:latin typeface="Arial Black" pitchFamily="34" charset="0"/>
              </a:rPr>
              <a:t>Nyah</a:t>
            </a:r>
            <a:r>
              <a:rPr lang="pt-BR" i="1" dirty="0" smtClean="0">
                <a:solidFill>
                  <a:srgbClr val="002060"/>
                </a:solidFill>
                <a:latin typeface="Arial Black" pitchFamily="34" charset="0"/>
              </a:rPr>
              <a:t>!</a:t>
            </a:r>
            <a:r>
              <a:rPr lang="pt-BR" i="1" dirty="0" err="1" smtClean="0">
                <a:solidFill>
                  <a:srgbClr val="002060"/>
                </a:solidFill>
                <a:latin typeface="Arial Black" pitchFamily="34" charset="0"/>
              </a:rPr>
              <a:t>Fanfiction</a:t>
            </a:r>
            <a:r>
              <a:rPr lang="pt-BR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pt-BR" dirty="0" smtClean="0">
                <a:solidFill>
                  <a:srgbClr val="002060"/>
                </a:solidFill>
                <a:latin typeface="Arial Black" pitchFamily="34" charset="0"/>
              </a:rPr>
              <a:t>e</a:t>
            </a:r>
            <a:r>
              <a:rPr lang="pt-BR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pt-BR" i="1" dirty="0" err="1" smtClean="0">
                <a:solidFill>
                  <a:srgbClr val="002060"/>
                </a:solidFill>
                <a:latin typeface="Arial Black" pitchFamily="34" charset="0"/>
              </a:rPr>
              <a:t>Facebook</a:t>
            </a:r>
            <a:r>
              <a:rPr lang="pt-BR" i="1" dirty="0" smtClean="0">
                <a:solidFill>
                  <a:srgbClr val="FFFF00"/>
                </a:solidFill>
                <a:latin typeface="Arial Black" pitchFamily="34" charset="0"/>
              </a:rPr>
              <a:t>), </a:t>
            </a:r>
            <a:r>
              <a:rPr lang="pt-BR" dirty="0" smtClean="0">
                <a:solidFill>
                  <a:srgbClr val="FFFF00"/>
                </a:solidFill>
                <a:latin typeface="Arial Black" pitchFamily="34" charset="0"/>
              </a:rPr>
              <a:t>no intuito de ampliar o letramento digital </a:t>
            </a:r>
          </a:p>
          <a:p>
            <a:pPr algn="just">
              <a:buNone/>
            </a:pPr>
            <a:r>
              <a:rPr lang="pt-BR" dirty="0" smtClean="0">
                <a:solidFill>
                  <a:srgbClr val="FFFF00"/>
                </a:solidFill>
                <a:latin typeface="Arial Black" pitchFamily="34" charset="0"/>
              </a:rPr>
              <a:t>    dos docentes. </a:t>
            </a:r>
          </a:p>
          <a:p>
            <a:pPr algn="just"/>
            <a:endParaRPr lang="pt-BR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 t="12212" b="24424"/>
          <a:stretch>
            <a:fillRect/>
          </a:stretch>
        </p:blipFill>
        <p:spPr bwMode="auto">
          <a:xfrm>
            <a:off x="395536" y="3789040"/>
            <a:ext cx="45090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 l="7386" t="10626" r="13107" b="12594"/>
          <a:stretch>
            <a:fillRect/>
          </a:stretch>
        </p:blipFill>
        <p:spPr bwMode="auto">
          <a:xfrm>
            <a:off x="4895528" y="3789039"/>
            <a:ext cx="4068960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 t="12790" b="16621"/>
          <a:stretch>
            <a:fillRect/>
          </a:stretch>
        </p:blipFill>
        <p:spPr bwMode="auto">
          <a:xfrm>
            <a:off x="395536" y="5229200"/>
            <a:ext cx="44644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 cstate="print"/>
          <a:srcRect l="52360" t="24358" r="6557" b="51284"/>
          <a:stretch>
            <a:fillRect/>
          </a:stretch>
        </p:blipFill>
        <p:spPr bwMode="auto">
          <a:xfrm>
            <a:off x="4860032" y="5229200"/>
            <a:ext cx="41044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dirty="0" smtClean="0">
                <a:solidFill>
                  <a:srgbClr val="002060"/>
                </a:solidFill>
                <a:latin typeface="Arial Black" pitchFamily="34" charset="0"/>
              </a:rPr>
              <a:t>Quadro de competências              para a educação integral: </a:t>
            </a:r>
            <a:endParaRPr lang="pt-BR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56792"/>
            <a:ext cx="8640960" cy="4389120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3600" dirty="0" smtClean="0">
                <a:solidFill>
                  <a:srgbClr val="FF0000"/>
                </a:solidFill>
                <a:latin typeface="Arial Black" pitchFamily="34" charset="0"/>
              </a:rPr>
              <a:t>Responsabilidade: </a:t>
            </a:r>
          </a:p>
          <a:p>
            <a:pPr algn="ctr">
              <a:buNone/>
            </a:pPr>
            <a:r>
              <a:rPr lang="pt-BR" dirty="0" smtClean="0">
                <a:solidFill>
                  <a:srgbClr val="FFFF00"/>
                </a:solidFill>
                <a:latin typeface="Arial Black" pitchFamily="34" charset="0"/>
              </a:rPr>
              <a:t>   ter organização, autonomia, determinação e perseverança              para tingir os objetivos, mesmo                     em situações adversas</a:t>
            </a:r>
          </a:p>
          <a:p>
            <a:pPr algn="ctr"/>
            <a:r>
              <a:rPr lang="pt-BR" sz="3600" dirty="0" smtClean="0">
                <a:solidFill>
                  <a:srgbClr val="FF0000"/>
                </a:solidFill>
                <a:latin typeface="Arial Black" pitchFamily="34" charset="0"/>
              </a:rPr>
              <a:t>Pensamento crítico: </a:t>
            </a:r>
          </a:p>
          <a:p>
            <a:pPr algn="ctr">
              <a:buNone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</a:t>
            </a:r>
            <a:r>
              <a:rPr lang="pt-BR" dirty="0" smtClean="0">
                <a:solidFill>
                  <a:srgbClr val="FFFF00"/>
                </a:solidFill>
                <a:latin typeface="Arial Black" pitchFamily="34" charset="0"/>
              </a:rPr>
              <a:t>saber analisar e sintetizar ideias, fatos e situações assumindo posicionamentos fundamentados</a:t>
            </a:r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  <p:pic>
        <p:nvPicPr>
          <p:cNvPr id="4" name="Picture 12" descr="https://encrypted-tbn1.gstatic.com/images?q=tbn:ANd9GcS0-VlCyQ50czXywGEQ6eXydXYc_57SIWgtEx68idQXiy6DE7JZXw"/>
          <p:cNvPicPr>
            <a:picLocks noChangeAspect="1" noChangeArrowheads="1"/>
          </p:cNvPicPr>
          <p:nvPr/>
        </p:nvPicPr>
        <p:blipFill>
          <a:blip r:embed="rId2" cstate="print"/>
          <a:srcRect l="3361" r="10924" b="21429"/>
          <a:stretch>
            <a:fillRect/>
          </a:stretch>
        </p:blipFill>
        <p:spPr bwMode="auto">
          <a:xfrm>
            <a:off x="251520" y="5877272"/>
            <a:ext cx="8640960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pt-BR" sz="3600" dirty="0" smtClean="0">
                <a:solidFill>
                  <a:srgbClr val="002060"/>
                </a:solidFill>
                <a:latin typeface="Arial Black" pitchFamily="34" charset="0"/>
              </a:rPr>
              <a:t>Quadro de competências              para a educação integral: </a:t>
            </a:r>
            <a:endParaRPr lang="pt-BR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389120"/>
          </a:xfrm>
        </p:spPr>
        <p:txBody>
          <a:bodyPr>
            <a:normAutofit fontScale="25000" lnSpcReduction="20000"/>
          </a:bodyPr>
          <a:lstStyle/>
          <a:p>
            <a:r>
              <a:rPr lang="pt-BR" sz="11200" dirty="0" smtClean="0">
                <a:solidFill>
                  <a:srgbClr val="FF0000"/>
                </a:solidFill>
                <a:latin typeface="Arial Black" pitchFamily="34" charset="0"/>
              </a:rPr>
              <a:t>Abertura: </a:t>
            </a:r>
          </a:p>
          <a:p>
            <a:pPr>
              <a:buNone/>
            </a:pPr>
            <a:r>
              <a:rPr lang="pt-BR" sz="11200" dirty="0" smtClean="0">
                <a:solidFill>
                  <a:srgbClr val="FFFF00"/>
                </a:solidFill>
                <a:latin typeface="Arial Black" pitchFamily="34" charset="0"/>
              </a:rPr>
              <a:t>   ter abertura e interesse para aprender coisas novas</a:t>
            </a:r>
          </a:p>
          <a:p>
            <a:pPr>
              <a:buNone/>
            </a:pPr>
            <a:endParaRPr lang="pt-BR" sz="112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pt-BR" sz="11200" dirty="0" smtClean="0">
                <a:solidFill>
                  <a:srgbClr val="FF0000"/>
                </a:solidFill>
                <a:latin typeface="Arial Black" pitchFamily="34" charset="0"/>
              </a:rPr>
              <a:t>Colaboração:</a:t>
            </a:r>
          </a:p>
          <a:p>
            <a:pPr>
              <a:buNone/>
            </a:pPr>
            <a:r>
              <a:rPr lang="pt-BR" sz="11200" dirty="0" smtClean="0">
                <a:solidFill>
                  <a:srgbClr val="FFFF00"/>
                </a:solidFill>
                <a:latin typeface="Arial Black" pitchFamily="34" charset="0"/>
              </a:rPr>
              <a:t>   compartilhar responsabilidades respeitando diferenças e decisões comuns;</a:t>
            </a:r>
          </a:p>
          <a:p>
            <a:pPr>
              <a:buNone/>
            </a:pPr>
            <a:r>
              <a:rPr lang="pt-BR" sz="11200" dirty="0" smtClean="0">
                <a:latin typeface="Arial Black" pitchFamily="34" charset="0"/>
              </a:rPr>
              <a:t> </a:t>
            </a:r>
          </a:p>
          <a:p>
            <a:r>
              <a:rPr lang="pt-BR" sz="11200" dirty="0" smtClean="0">
                <a:solidFill>
                  <a:srgbClr val="FF0000"/>
                </a:solidFill>
                <a:latin typeface="Arial Black" pitchFamily="34" charset="0"/>
              </a:rPr>
              <a:t>Resolução de problemas:</a:t>
            </a:r>
          </a:p>
          <a:p>
            <a:pPr>
              <a:buNone/>
            </a:pPr>
            <a:r>
              <a:rPr lang="pt-BR" sz="11200" dirty="0" smtClean="0">
                <a:latin typeface="Arial Black" pitchFamily="34" charset="0"/>
              </a:rPr>
              <a:t>    </a:t>
            </a:r>
            <a:r>
              <a:rPr lang="pt-BR" sz="11200" dirty="0" smtClean="0">
                <a:solidFill>
                  <a:srgbClr val="FFFF00"/>
                </a:solidFill>
                <a:latin typeface="Arial Black" pitchFamily="34" charset="0"/>
              </a:rPr>
              <a:t>Mobilizar conhecimentos e estratégias para solucionar problemas do cotidiano;</a:t>
            </a:r>
          </a:p>
          <a:p>
            <a:pPr>
              <a:buNone/>
            </a:pPr>
            <a:endParaRPr lang="pt-BR" dirty="0" smtClean="0">
              <a:latin typeface="Arial Black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12" descr="https://encrypted-tbn1.gstatic.com/images?q=tbn:ANd9GcS0-VlCyQ50czXywGEQ6eXydXYc_57SIWgtEx68idQXiy6DE7JZXw"/>
          <p:cNvPicPr>
            <a:picLocks noChangeAspect="1" noChangeArrowheads="1"/>
          </p:cNvPicPr>
          <p:nvPr/>
        </p:nvPicPr>
        <p:blipFill>
          <a:blip r:embed="rId2" cstate="print"/>
          <a:srcRect l="3361" r="10924" b="21429"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</p:spPr>
      </p:pic>
      <p:pic>
        <p:nvPicPr>
          <p:cNvPr id="5" name="Picture 12" descr="https://encrypted-tbn1.gstatic.com/images?q=tbn:ANd9GcS0-VlCyQ50czXywGEQ6eXydXYc_57SIWgtEx68idQXiy6DE7JZXw"/>
          <p:cNvPicPr>
            <a:picLocks noChangeAspect="1" noChangeArrowheads="1"/>
          </p:cNvPicPr>
          <p:nvPr/>
        </p:nvPicPr>
        <p:blipFill>
          <a:blip r:embed="rId2" cstate="print"/>
          <a:srcRect l="3361" r="10924" b="21429"/>
          <a:stretch>
            <a:fillRect/>
          </a:stretch>
        </p:blipFill>
        <p:spPr bwMode="auto">
          <a:xfrm>
            <a:off x="0" y="0"/>
            <a:ext cx="9144000" cy="33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solidFill>
                  <a:srgbClr val="002060"/>
                </a:solidFill>
                <a:latin typeface="Arial Black" pitchFamily="34" charset="0"/>
              </a:rPr>
              <a:t>Quadro de competências              para a educação integral: </a:t>
            </a:r>
            <a:endParaRPr lang="pt-BR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024" y="1700808"/>
            <a:ext cx="8784976" cy="4824536"/>
          </a:xfrm>
        </p:spPr>
        <p:txBody>
          <a:bodyPr>
            <a:normAutofit fontScale="62500" lnSpcReduction="20000"/>
          </a:bodyPr>
          <a:lstStyle/>
          <a:p>
            <a:r>
              <a:rPr lang="pt-BR" sz="4500" dirty="0" smtClean="0">
                <a:solidFill>
                  <a:srgbClr val="FF0000"/>
                </a:solidFill>
                <a:latin typeface="Arial Black" pitchFamily="34" charset="0"/>
              </a:rPr>
              <a:t>Comunicação: </a:t>
            </a:r>
          </a:p>
          <a:p>
            <a:pPr>
              <a:buNone/>
            </a:pPr>
            <a:r>
              <a:rPr lang="pt-BR" sz="4500" dirty="0" smtClean="0">
                <a:latin typeface="Arial Black" pitchFamily="34" charset="0"/>
              </a:rPr>
              <a:t>   </a:t>
            </a:r>
            <a:r>
              <a:rPr lang="pt-BR" sz="4500" dirty="0" smtClean="0">
                <a:solidFill>
                  <a:srgbClr val="FFFF00"/>
                </a:solidFill>
                <a:latin typeface="Arial Black" pitchFamily="34" charset="0"/>
              </a:rPr>
              <a:t>saber ouvir e interagir com o outro;</a:t>
            </a:r>
          </a:p>
          <a:p>
            <a:endParaRPr lang="pt-BR" sz="45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pt-BR" sz="4500" dirty="0" smtClean="0">
                <a:solidFill>
                  <a:srgbClr val="FF0000"/>
                </a:solidFill>
                <a:latin typeface="Arial Black" pitchFamily="34" charset="0"/>
              </a:rPr>
              <a:t>Criatividade: </a:t>
            </a:r>
          </a:p>
          <a:p>
            <a:pPr>
              <a:buNone/>
            </a:pPr>
            <a:r>
              <a:rPr lang="pt-BR" sz="4500" dirty="0" smtClean="0">
                <a:latin typeface="Arial Black" pitchFamily="34" charset="0"/>
              </a:rPr>
              <a:t>   </a:t>
            </a:r>
            <a:r>
              <a:rPr lang="pt-BR" sz="4500" dirty="0" smtClean="0">
                <a:solidFill>
                  <a:srgbClr val="FFFF00"/>
                </a:solidFill>
                <a:latin typeface="Arial Black" pitchFamily="34" charset="0"/>
              </a:rPr>
              <a:t>Ser capaz de ir além do que já é conhecido, propondo novas abordagens para os problemas;</a:t>
            </a:r>
          </a:p>
          <a:p>
            <a:pPr>
              <a:buNone/>
            </a:pPr>
            <a:endParaRPr lang="pt-BR" sz="45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4500" dirty="0" smtClean="0">
                <a:solidFill>
                  <a:srgbClr val="FF0000"/>
                </a:solidFill>
                <a:latin typeface="Arial Black" pitchFamily="34" charset="0"/>
              </a:rPr>
              <a:t>Autoconhecimento:  </a:t>
            </a:r>
          </a:p>
          <a:p>
            <a:pPr>
              <a:buNone/>
            </a:pPr>
            <a:r>
              <a:rPr lang="pt-BR" sz="4500" dirty="0" smtClean="0">
                <a:latin typeface="Arial Black" pitchFamily="34" charset="0"/>
              </a:rPr>
              <a:t>   </a:t>
            </a:r>
            <a:r>
              <a:rPr lang="pt-BR" sz="4500" dirty="0" smtClean="0">
                <a:solidFill>
                  <a:srgbClr val="FFFF00"/>
                </a:solidFill>
                <a:latin typeface="Arial Black" pitchFamily="34" charset="0"/>
              </a:rPr>
              <a:t>conhecer as próprias motivações, emoções, fragilidades e habilidades. Aceitar-se e confiar em si mesmo.</a:t>
            </a:r>
          </a:p>
          <a:p>
            <a:pPr>
              <a:buFont typeface="Wingdings" pitchFamily="2" charset="2"/>
              <a:buChar char="§"/>
            </a:pPr>
            <a:endParaRPr lang="pt-BR" sz="24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endParaRPr lang="pt-BR" sz="2400" dirty="0" smtClean="0">
              <a:latin typeface="Arial Black" pitchFamily="34" charset="0"/>
            </a:endParaRPr>
          </a:p>
          <a:p>
            <a:pPr>
              <a:buNone/>
            </a:pPr>
            <a:endParaRPr lang="pt-BR" sz="2400" dirty="0" smtClean="0">
              <a:latin typeface="Arial Black" pitchFamily="34" charset="0"/>
            </a:endParaRPr>
          </a:p>
          <a:p>
            <a:pPr>
              <a:buNone/>
            </a:pPr>
            <a:endParaRPr lang="pt-BR" sz="2400" dirty="0" smtClean="0">
              <a:latin typeface="Arial Black" pitchFamily="34" charset="0"/>
            </a:endParaRPr>
          </a:p>
          <a:p>
            <a:pPr>
              <a:buNone/>
            </a:pPr>
            <a:endParaRPr lang="pt-BR" sz="2400" dirty="0" smtClean="0">
              <a:latin typeface="Arial Black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12" descr="https://encrypted-tbn1.gstatic.com/images?q=tbn:ANd9GcS0-VlCyQ50czXywGEQ6eXydXYc_57SIWgtEx68idQXiy6DE7JZXw"/>
          <p:cNvPicPr>
            <a:picLocks noChangeAspect="1" noChangeArrowheads="1"/>
          </p:cNvPicPr>
          <p:nvPr/>
        </p:nvPicPr>
        <p:blipFill>
          <a:blip r:embed="rId2" cstate="print"/>
          <a:srcRect l="3361" r="10924" b="21429"/>
          <a:stretch>
            <a:fillRect/>
          </a:stretch>
        </p:blipFill>
        <p:spPr bwMode="auto">
          <a:xfrm>
            <a:off x="0" y="1124744"/>
            <a:ext cx="9144000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rgbClr val="002060"/>
                </a:solidFill>
              </a:rPr>
              <a:t>Atividade 1:</a:t>
            </a:r>
            <a:br>
              <a:rPr lang="pt-BR" dirty="0" smtClean="0">
                <a:solidFill>
                  <a:srgbClr val="002060"/>
                </a:solidFill>
              </a:rPr>
            </a:br>
            <a:r>
              <a:rPr lang="pt-BR" dirty="0" smtClean="0">
                <a:solidFill>
                  <a:srgbClr val="002060"/>
                </a:solidFill>
              </a:rPr>
              <a:t>“O que dizem nossas histórias de leitores”</a:t>
            </a:r>
            <a:br>
              <a:rPr lang="pt-BR" dirty="0" smtClean="0">
                <a:solidFill>
                  <a:srgbClr val="002060"/>
                </a:solidFill>
              </a:rPr>
            </a:b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4.bp.blogspot.com/_NAkJW3ywN0Q/TAw9dPiZugI/AAAAAAAAAGc/Uzo68q0oSG0/s1600/o-livro-arvore-salvador-d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653136"/>
            <a:ext cx="8352928" cy="1944217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55576" y="2060848"/>
            <a:ext cx="813690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Grupos de 3 ou 4 pessoas;</a:t>
            </a:r>
          </a:p>
          <a:p>
            <a:pPr algn="ctr"/>
            <a:endParaRPr lang="pt-B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Compartilhar brevemente 2 histórias de leitores e as impressões do grupo;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523</TotalTime>
  <Words>448</Words>
  <Application>Microsoft Office PowerPoint</Application>
  <PresentationFormat>Apresentação na tela (4:3)</PresentationFormat>
  <Paragraphs>84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Ápice</vt:lpstr>
      <vt:lpstr>Slide 1</vt:lpstr>
      <vt:lpstr>Encontro Presencial de Professores  da Sala de Leitura</vt:lpstr>
      <vt:lpstr>Slide 3</vt:lpstr>
      <vt:lpstr>Objetivos Gerais</vt:lpstr>
      <vt:lpstr>Objetivos Gerais</vt:lpstr>
      <vt:lpstr>Quadro de competências              para a educação integral: </vt:lpstr>
      <vt:lpstr>Quadro de competências              para a educação integral: </vt:lpstr>
      <vt:lpstr>Quadro de competências              para a educação integral: </vt:lpstr>
      <vt:lpstr>  Atividade 1: “O que dizem nossas histórias de leitores” </vt:lpstr>
      <vt:lpstr>Slide 10</vt:lpstr>
      <vt:lpstr>Slide 11</vt:lpstr>
      <vt:lpstr>Slide 12</vt:lpstr>
      <vt:lpstr>Slide 13</vt:lpstr>
      <vt:lpstr>AVISOS: 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Encontro Presencial de Professores da Sala de Leitura</dc:title>
  <dc:creator>Usuario</dc:creator>
  <cp:lastModifiedBy>Usuario</cp:lastModifiedBy>
  <cp:revision>98</cp:revision>
  <dcterms:created xsi:type="dcterms:W3CDTF">2016-08-08T20:04:33Z</dcterms:created>
  <dcterms:modified xsi:type="dcterms:W3CDTF">2017-01-24T18:10:53Z</dcterms:modified>
</cp:coreProperties>
</file>